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81" r:id="rId2"/>
  </p:sldMasterIdLst>
  <p:notesMasterIdLst>
    <p:notesMasterId r:id="rId6"/>
  </p:notesMasterIdLst>
  <p:sldIdLst>
    <p:sldId id="256" r:id="rId3"/>
    <p:sldId id="257" r:id="rId4"/>
    <p:sldId id="259"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097" userDrawn="1">
          <p15:clr>
            <a:srgbClr val="A4A3A4"/>
          </p15:clr>
        </p15:guide>
        <p15:guide id="2" pos="2160" userDrawn="1">
          <p15:clr>
            <a:srgbClr val="A4A3A4"/>
          </p15:clr>
        </p15:guide>
        <p15:guide id="3" pos="368" userDrawn="1">
          <p15:clr>
            <a:srgbClr val="A4A3A4"/>
          </p15:clr>
        </p15:guide>
        <p15:guide id="4" pos="3974" userDrawn="1">
          <p15:clr>
            <a:srgbClr val="A4A3A4"/>
          </p15:clr>
        </p15:guide>
        <p15:guide id="5" orient="horz" pos="19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E5F"/>
    <a:srgbClr val="002E5F"/>
    <a:srgbClr val="F08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8" autoAdjust="0"/>
    <p:restoredTop sz="94591" autoAdjust="0"/>
  </p:normalViewPr>
  <p:slideViewPr>
    <p:cSldViewPr snapToGrid="0" showGuides="1">
      <p:cViewPr>
        <p:scale>
          <a:sx n="50" d="100"/>
          <a:sy n="50" d="100"/>
        </p:scale>
        <p:origin x="-2117" y="235"/>
      </p:cViewPr>
      <p:guideLst>
        <p:guide orient="horz" pos="3097"/>
        <p:guide orient="horz" pos="1963"/>
        <p:guide pos="2160"/>
        <p:guide pos="368"/>
        <p:guide pos="39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A7B2DB-F14D-CE46-BEBB-1706FA5456C1}" type="datetimeFigureOut">
              <a:rPr lang="it-IT" smtClean="0"/>
              <a:t>06/03/2024</a:t>
            </a:fld>
            <a:endParaRPr lang="it-IT"/>
          </a:p>
        </p:txBody>
      </p:sp>
      <p:sp>
        <p:nvSpPr>
          <p:cNvPr id="4" name="Segnaposto immagine diapositiva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17377C-34B4-9247-8110-994EA36B5878}" type="slidenum">
              <a:rPr lang="it-IT" smtClean="0"/>
              <a:t>‹N›</a:t>
            </a:fld>
            <a:endParaRPr lang="it-IT"/>
          </a:p>
        </p:txBody>
      </p:sp>
    </p:spTree>
    <p:extLst>
      <p:ext uri="{BB962C8B-B14F-4D97-AF65-F5344CB8AC3E}">
        <p14:creationId xmlns:p14="http://schemas.microsoft.com/office/powerpoint/2010/main" val="3155426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B17377C-34B4-9247-8110-994EA36B5878}" type="slidenum">
              <a:rPr lang="it-IT" smtClean="0"/>
              <a:t>2</a:t>
            </a:fld>
            <a:endParaRPr lang="it-IT"/>
          </a:p>
        </p:txBody>
      </p:sp>
    </p:spTree>
    <p:extLst>
      <p:ext uri="{BB962C8B-B14F-4D97-AF65-F5344CB8AC3E}">
        <p14:creationId xmlns:p14="http://schemas.microsoft.com/office/powerpoint/2010/main" val="2549509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3" name="Segnaposto immagine 2">
            <a:extLst>
              <a:ext uri="{FF2B5EF4-FFF2-40B4-BE49-F238E27FC236}">
                <a16:creationId xmlns="" xmlns:a16="http://schemas.microsoft.com/office/drawing/2014/main" id="{56AB821F-7C5A-C6C9-2DE4-E4B3F3259700}"/>
              </a:ext>
            </a:extLst>
          </p:cNvPr>
          <p:cNvSpPr>
            <a:spLocks noGrp="1"/>
          </p:cNvSpPr>
          <p:nvPr>
            <p:ph type="pic" idx="1"/>
          </p:nvPr>
        </p:nvSpPr>
        <p:spPr>
          <a:xfrm>
            <a:off x="0" y="4178595"/>
            <a:ext cx="6858000" cy="5727405"/>
          </a:xfrm>
        </p:spPr>
        <p:txBody>
          <a:bodyPr>
            <a:normAutofit/>
          </a:bodyPr>
          <a:lstStyle>
            <a:lvl1pPr marL="0" indent="0" algn="ctr">
              <a:buNone/>
              <a:defRPr sz="1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a:p>
            <a:endParaRPr lang="it-IT" dirty="0"/>
          </a:p>
          <a:p>
            <a:endParaRPr lang="it-IT" dirty="0"/>
          </a:p>
          <a:p>
            <a:endParaRPr lang="it-IT" dirty="0"/>
          </a:p>
          <a:p>
            <a:endParaRPr lang="it-IT" dirty="0"/>
          </a:p>
          <a:p>
            <a:endParaRPr lang="it-IT" dirty="0"/>
          </a:p>
          <a:p>
            <a:endParaRPr lang="it-IT" dirty="0"/>
          </a:p>
          <a:p>
            <a:endParaRPr lang="it-IT" dirty="0"/>
          </a:p>
          <a:p>
            <a:r>
              <a:rPr lang="it-IT" dirty="0"/>
              <a:t>Clicca per inserire l’immagine</a:t>
            </a:r>
          </a:p>
        </p:txBody>
      </p:sp>
      <p:sp>
        <p:nvSpPr>
          <p:cNvPr id="8" name="Segnaposto testo 4">
            <a:extLst>
              <a:ext uri="{FF2B5EF4-FFF2-40B4-BE49-F238E27FC236}">
                <a16:creationId xmlns="" xmlns:a16="http://schemas.microsoft.com/office/drawing/2014/main" id="{AA30DCAA-FF24-91AA-E95F-80F1A33E6452}"/>
              </a:ext>
            </a:extLst>
          </p:cNvPr>
          <p:cNvSpPr txBox="1">
            <a:spLocks/>
          </p:cNvSpPr>
          <p:nvPr userDrawn="1"/>
        </p:nvSpPr>
        <p:spPr>
          <a:xfrm>
            <a:off x="446567" y="1551280"/>
            <a:ext cx="3871598" cy="923330"/>
          </a:xfrm>
          <a:prstGeom prst="rect">
            <a:avLst/>
          </a:prstGeom>
        </p:spPr>
        <p:txBody>
          <a:bodyPr wrap="square">
            <a:spAutoFit/>
          </a:bodyPr>
          <a:lstStyle>
            <a:lvl1pPr marL="0" indent="0" algn="l" defTabSz="914400" rtl="0" eaLnBrk="1" latinLnBrk="0" hangingPunct="1">
              <a:lnSpc>
                <a:spcPct val="100000"/>
              </a:lnSpc>
              <a:spcBef>
                <a:spcPts val="0"/>
              </a:spcBef>
              <a:buFont typeface="Arial" panose="020B0604020202020204" pitchFamily="34" charset="0"/>
              <a:buNone/>
              <a:defRPr sz="2800" b="1" i="0" kern="1200">
                <a:solidFill>
                  <a:schemeClr val="tx1">
                    <a:lumMod val="95000"/>
                    <a:lumOff val="5000"/>
                  </a:schemeClr>
                </a:solidFill>
                <a:latin typeface="Roboto" panose="02000000000000000000" pitchFamily="2" charset="0"/>
                <a:ea typeface="Roboto" panose="02000000000000000000" pitchFamily="2" charset="0"/>
                <a:cs typeface="Roboto"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it-IT" sz="5400" dirty="0">
                <a:solidFill>
                  <a:srgbClr val="002E5F"/>
                </a:solidFill>
                <a:latin typeface="Arial" panose="020B0604020202020204" pitchFamily="34" charset="0"/>
                <a:cs typeface="Arial" panose="020B0604020202020204" pitchFamily="34" charset="0"/>
              </a:rPr>
              <a:t>BUSINESS</a:t>
            </a:r>
          </a:p>
        </p:txBody>
      </p:sp>
      <p:sp>
        <p:nvSpPr>
          <p:cNvPr id="9" name="Segnaposto testo 4">
            <a:extLst>
              <a:ext uri="{FF2B5EF4-FFF2-40B4-BE49-F238E27FC236}">
                <a16:creationId xmlns="" xmlns:a16="http://schemas.microsoft.com/office/drawing/2014/main" id="{F78EEE0B-A525-5143-1D34-9AF886E5326F}"/>
              </a:ext>
            </a:extLst>
          </p:cNvPr>
          <p:cNvSpPr txBox="1">
            <a:spLocks/>
          </p:cNvSpPr>
          <p:nvPr userDrawn="1"/>
        </p:nvSpPr>
        <p:spPr>
          <a:xfrm>
            <a:off x="442200" y="2110545"/>
            <a:ext cx="2880528" cy="923330"/>
          </a:xfrm>
          <a:prstGeom prst="rect">
            <a:avLst/>
          </a:prstGeom>
        </p:spPr>
        <p:txBody>
          <a:bodyPr wrap="square">
            <a:spAutoFit/>
          </a:bodyPr>
          <a:lstStyle>
            <a:lvl1pPr marL="0" indent="0" algn="l" defTabSz="914400" rtl="0" eaLnBrk="1" latinLnBrk="0" hangingPunct="1">
              <a:lnSpc>
                <a:spcPct val="100000"/>
              </a:lnSpc>
              <a:spcBef>
                <a:spcPts val="0"/>
              </a:spcBef>
              <a:buFont typeface="Arial" panose="020B0604020202020204" pitchFamily="34" charset="0"/>
              <a:buNone/>
              <a:defRPr sz="2800" b="1" i="0" kern="1200">
                <a:solidFill>
                  <a:schemeClr val="tx1">
                    <a:lumMod val="95000"/>
                    <a:lumOff val="5000"/>
                  </a:schemeClr>
                </a:solidFill>
                <a:latin typeface="Roboto" panose="02000000000000000000" pitchFamily="2" charset="0"/>
                <a:ea typeface="Roboto" panose="02000000000000000000" pitchFamily="2" charset="0"/>
                <a:cs typeface="Roboto"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it-IT" sz="5400" dirty="0">
                <a:solidFill>
                  <a:srgbClr val="002E5F"/>
                </a:solidFill>
                <a:latin typeface="Arial" panose="020B0604020202020204" pitchFamily="34" charset="0"/>
                <a:cs typeface="Arial" panose="020B0604020202020204" pitchFamily="34" charset="0"/>
              </a:rPr>
              <a:t>TRAVEL</a:t>
            </a:r>
          </a:p>
        </p:txBody>
      </p:sp>
      <p:sp>
        <p:nvSpPr>
          <p:cNvPr id="10" name="Segnaposto testo 4">
            <a:extLst>
              <a:ext uri="{FF2B5EF4-FFF2-40B4-BE49-F238E27FC236}">
                <a16:creationId xmlns="" xmlns:a16="http://schemas.microsoft.com/office/drawing/2014/main" id="{851BC6BC-2296-580C-9E78-C4798C12A3C6}"/>
              </a:ext>
            </a:extLst>
          </p:cNvPr>
          <p:cNvSpPr txBox="1">
            <a:spLocks/>
          </p:cNvSpPr>
          <p:nvPr userDrawn="1"/>
        </p:nvSpPr>
        <p:spPr>
          <a:xfrm>
            <a:off x="442199" y="2659674"/>
            <a:ext cx="3157815" cy="923330"/>
          </a:xfrm>
          <a:prstGeom prst="rect">
            <a:avLst/>
          </a:prstGeom>
        </p:spPr>
        <p:txBody>
          <a:bodyPr wrap="square">
            <a:spAutoFit/>
          </a:bodyPr>
          <a:lstStyle>
            <a:lvl1pPr marL="0" indent="0" algn="l" defTabSz="914400" rtl="0" eaLnBrk="1" latinLnBrk="0" hangingPunct="1">
              <a:lnSpc>
                <a:spcPct val="100000"/>
              </a:lnSpc>
              <a:spcBef>
                <a:spcPts val="0"/>
              </a:spcBef>
              <a:buFont typeface="Arial" panose="020B0604020202020204" pitchFamily="34" charset="0"/>
              <a:buNone/>
              <a:defRPr sz="2800" b="1" i="0" kern="1200">
                <a:solidFill>
                  <a:schemeClr val="tx1">
                    <a:lumMod val="95000"/>
                    <a:lumOff val="5000"/>
                  </a:schemeClr>
                </a:solidFill>
                <a:latin typeface="Roboto" panose="02000000000000000000" pitchFamily="2" charset="0"/>
                <a:ea typeface="Roboto" panose="02000000000000000000" pitchFamily="2" charset="0"/>
                <a:cs typeface="Roboto" panose="020000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it-IT" sz="5400" dirty="0">
                <a:solidFill>
                  <a:srgbClr val="002E5F"/>
                </a:solidFill>
                <a:latin typeface="Arial" panose="020B0604020202020204" pitchFamily="34" charset="0"/>
                <a:cs typeface="Arial" panose="020B0604020202020204" pitchFamily="34" charset="0"/>
              </a:rPr>
              <a:t>TREND</a:t>
            </a:r>
          </a:p>
        </p:txBody>
      </p:sp>
      <p:sp>
        <p:nvSpPr>
          <p:cNvPr id="11" name="Rettangolo 10">
            <a:extLst>
              <a:ext uri="{FF2B5EF4-FFF2-40B4-BE49-F238E27FC236}">
                <a16:creationId xmlns="" xmlns:a16="http://schemas.microsoft.com/office/drawing/2014/main" id="{67C2A3D0-BF15-96A5-900D-C80BB7B774D7}"/>
              </a:ext>
            </a:extLst>
          </p:cNvPr>
          <p:cNvSpPr/>
          <p:nvPr userDrawn="1"/>
        </p:nvSpPr>
        <p:spPr>
          <a:xfrm>
            <a:off x="4762992" y="2653067"/>
            <a:ext cx="2095008" cy="905547"/>
          </a:xfrm>
          <a:prstGeom prst="rect">
            <a:avLst/>
          </a:prstGeom>
          <a:solidFill>
            <a:srgbClr val="F08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08800"/>
              </a:solidFill>
            </a:endParaRPr>
          </a:p>
        </p:txBody>
      </p:sp>
      <p:sp>
        <p:nvSpPr>
          <p:cNvPr id="12" name="Rettangolo 11">
            <a:extLst>
              <a:ext uri="{FF2B5EF4-FFF2-40B4-BE49-F238E27FC236}">
                <a16:creationId xmlns="" xmlns:a16="http://schemas.microsoft.com/office/drawing/2014/main" id="{2A98494B-AB4B-A938-7822-905550FFF017}"/>
              </a:ext>
            </a:extLst>
          </p:cNvPr>
          <p:cNvSpPr/>
          <p:nvPr userDrawn="1"/>
        </p:nvSpPr>
        <p:spPr>
          <a:xfrm>
            <a:off x="4762992" y="1568533"/>
            <a:ext cx="2095008" cy="1084535"/>
          </a:xfrm>
          <a:prstGeom prst="rect">
            <a:avLst/>
          </a:prstGeom>
          <a:solidFill>
            <a:srgbClr val="002E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rgbClr val="002E5F"/>
              </a:solidFill>
            </a:endParaRPr>
          </a:p>
        </p:txBody>
      </p:sp>
      <p:sp>
        <p:nvSpPr>
          <p:cNvPr id="13" name="Rettangolo 12">
            <a:extLst>
              <a:ext uri="{FF2B5EF4-FFF2-40B4-BE49-F238E27FC236}">
                <a16:creationId xmlns="" xmlns:a16="http://schemas.microsoft.com/office/drawing/2014/main" id="{8C916E56-1C76-4CFA-1168-D02A7094A9D3}"/>
              </a:ext>
            </a:extLst>
          </p:cNvPr>
          <p:cNvSpPr/>
          <p:nvPr userDrawn="1"/>
        </p:nvSpPr>
        <p:spPr>
          <a:xfrm>
            <a:off x="0" y="3467079"/>
            <a:ext cx="6858000" cy="71151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chemeClr val="tx1"/>
                </a:solidFill>
              </a:ln>
              <a:solidFill>
                <a:srgbClr val="F9B210"/>
              </a:solidFill>
            </a:endParaRPr>
          </a:p>
        </p:txBody>
      </p:sp>
      <p:sp>
        <p:nvSpPr>
          <p:cNvPr id="14" name="CasellaDiTesto 13">
            <a:extLst>
              <a:ext uri="{FF2B5EF4-FFF2-40B4-BE49-F238E27FC236}">
                <a16:creationId xmlns="" xmlns:a16="http://schemas.microsoft.com/office/drawing/2014/main" id="{D7F53A83-5836-24EE-D9A2-33C258B455AD}"/>
              </a:ext>
            </a:extLst>
          </p:cNvPr>
          <p:cNvSpPr txBox="1"/>
          <p:nvPr userDrawn="1"/>
        </p:nvSpPr>
        <p:spPr>
          <a:xfrm>
            <a:off x="470805" y="3642401"/>
            <a:ext cx="6271518" cy="369332"/>
          </a:xfrm>
          <a:prstGeom prst="rect">
            <a:avLst/>
          </a:prstGeom>
          <a:noFill/>
        </p:spPr>
        <p:txBody>
          <a:bodyPr wrap="square">
            <a:spAutoFit/>
          </a:bodyPr>
          <a:lstStyle/>
          <a:p>
            <a:r>
              <a:rPr lang="it-IT" sz="1750" dirty="0">
                <a:solidFill>
                  <a:schemeClr val="bg1"/>
                </a:solidFill>
                <a:latin typeface="Arial" panose="020B0604020202020204" pitchFamily="34" charset="0"/>
                <a:cs typeface="Arial" panose="020B0604020202020204" pitchFamily="34" charset="0"/>
              </a:rPr>
              <a:t>L’indice mensile sull’andamento del Business Travel in Italia</a:t>
            </a:r>
            <a:endParaRPr lang="en-US" sz="1750" dirty="0">
              <a:solidFill>
                <a:schemeClr val="bg1"/>
              </a:solidFill>
              <a:latin typeface="Arial" panose="020B0604020202020204" pitchFamily="34" charset="0"/>
              <a:cs typeface="Arial" panose="020B0604020202020204" pitchFamily="34" charset="0"/>
            </a:endParaRPr>
          </a:p>
        </p:txBody>
      </p:sp>
      <p:sp>
        <p:nvSpPr>
          <p:cNvPr id="15" name="Rettangolo 14">
            <a:extLst>
              <a:ext uri="{FF2B5EF4-FFF2-40B4-BE49-F238E27FC236}">
                <a16:creationId xmlns="" xmlns:a16="http://schemas.microsoft.com/office/drawing/2014/main" id="{C2CBC909-D260-77C1-2FCC-1F67314D5F9F}"/>
              </a:ext>
            </a:extLst>
          </p:cNvPr>
          <p:cNvSpPr/>
          <p:nvPr userDrawn="1"/>
        </p:nvSpPr>
        <p:spPr>
          <a:xfrm>
            <a:off x="0" y="1567880"/>
            <a:ext cx="4825875" cy="83028"/>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lumMod val="95000"/>
                  <a:lumOff val="5000"/>
                </a:schemeClr>
              </a:solidFill>
            </a:endParaRPr>
          </a:p>
        </p:txBody>
      </p:sp>
      <p:grpSp>
        <p:nvGrpSpPr>
          <p:cNvPr id="16" name="Gruppo 15">
            <a:extLst>
              <a:ext uri="{FF2B5EF4-FFF2-40B4-BE49-F238E27FC236}">
                <a16:creationId xmlns="" xmlns:a16="http://schemas.microsoft.com/office/drawing/2014/main" id="{281BB8A0-214C-D038-C3E8-7834EBAC2564}"/>
              </a:ext>
            </a:extLst>
          </p:cNvPr>
          <p:cNvGrpSpPr/>
          <p:nvPr userDrawn="1"/>
        </p:nvGrpSpPr>
        <p:grpSpPr>
          <a:xfrm>
            <a:off x="4318165" y="550548"/>
            <a:ext cx="2066162" cy="604673"/>
            <a:chOff x="4318165" y="544348"/>
            <a:chExt cx="2066162" cy="604673"/>
          </a:xfrm>
        </p:grpSpPr>
        <p:pic>
          <p:nvPicPr>
            <p:cNvPr id="17" name="Immagine 16">
              <a:extLst>
                <a:ext uri="{FF2B5EF4-FFF2-40B4-BE49-F238E27FC236}">
                  <a16:creationId xmlns="" xmlns:a16="http://schemas.microsoft.com/office/drawing/2014/main" id="{A93017CC-BC63-BADD-4819-06C8CAAC56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8165" y="544348"/>
              <a:ext cx="604673" cy="604673"/>
            </a:xfrm>
            <a:prstGeom prst="rect">
              <a:avLst/>
            </a:prstGeom>
          </p:spPr>
        </p:pic>
        <p:sp>
          <p:nvSpPr>
            <p:cNvPr id="18" name="Rettangolo 17">
              <a:extLst>
                <a:ext uri="{FF2B5EF4-FFF2-40B4-BE49-F238E27FC236}">
                  <a16:creationId xmlns="" xmlns:a16="http://schemas.microsoft.com/office/drawing/2014/main" id="{240600B4-B93B-1E33-6ED3-98DE80899328}"/>
                </a:ext>
              </a:extLst>
            </p:cNvPr>
            <p:cNvSpPr/>
            <p:nvPr/>
          </p:nvSpPr>
          <p:spPr>
            <a:xfrm>
              <a:off x="4922838" y="594880"/>
              <a:ext cx="1461489" cy="503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600" b="1" dirty="0">
                  <a:solidFill>
                    <a:srgbClr val="032E5F"/>
                  </a:solidFill>
                  <a:latin typeface="Arial" panose="020B0604020202020204" pitchFamily="34" charset="0"/>
                  <a:cs typeface="Arial" panose="020B0604020202020204" pitchFamily="34" charset="0"/>
                </a:rPr>
                <a:t>Business Travel Trend</a:t>
              </a:r>
            </a:p>
            <a:p>
              <a:r>
                <a:rPr lang="it-IT" sz="600" dirty="0">
                  <a:solidFill>
                    <a:srgbClr val="032E5F"/>
                  </a:solidFill>
                  <a:latin typeface="Arial" panose="020B0604020202020204" pitchFamily="34" charset="0"/>
                  <a:cs typeface="Arial" panose="020B0604020202020204" pitchFamily="34" charset="0"/>
                </a:rPr>
                <a:t>Pubblicazione Centro Studi Promotor</a:t>
              </a:r>
            </a:p>
            <a:p>
              <a:r>
                <a:rPr lang="it-IT" sz="600" dirty="0">
                  <a:solidFill>
                    <a:srgbClr val="032E5F"/>
                  </a:solidFill>
                  <a:latin typeface="Arial" panose="020B0604020202020204" pitchFamily="34" charset="0"/>
                  <a:cs typeface="Arial" panose="020B0604020202020204" pitchFamily="34" charset="0"/>
                </a:rPr>
                <a:t>Via Ugo Bassi 7 – 40121 Bologna</a:t>
              </a:r>
            </a:p>
            <a:p>
              <a:r>
                <a:rPr lang="it-IT" sz="600" dirty="0">
                  <a:solidFill>
                    <a:srgbClr val="032E5F"/>
                  </a:solidFill>
                  <a:latin typeface="Arial" panose="020B0604020202020204" pitchFamily="34" charset="0"/>
                  <a:cs typeface="Arial" panose="020B0604020202020204" pitchFamily="34" charset="0"/>
                </a:rPr>
                <a:t>N 5 Maggio 2023</a:t>
              </a:r>
              <a:endParaRPr lang="en-US" sz="600" dirty="0">
                <a:solidFill>
                  <a:srgbClr val="032E5F"/>
                </a:solidFill>
                <a:latin typeface="Arial" panose="020B0604020202020204" pitchFamily="34" charset="0"/>
                <a:cs typeface="Arial" panose="020B0604020202020204" pitchFamily="34" charset="0"/>
              </a:endParaRPr>
            </a:p>
          </p:txBody>
        </p:sp>
      </p:grpSp>
      <p:pic>
        <p:nvPicPr>
          <p:cNvPr id="19" name="Immagine 18">
            <a:extLst>
              <a:ext uri="{FF2B5EF4-FFF2-40B4-BE49-F238E27FC236}">
                <a16:creationId xmlns="" xmlns:a16="http://schemas.microsoft.com/office/drawing/2014/main" id="{1B2F3311-CD17-D63E-FCAB-B6654AAE044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0354" r="6814"/>
          <a:stretch/>
        </p:blipFill>
        <p:spPr>
          <a:xfrm>
            <a:off x="2717466" y="424679"/>
            <a:ext cx="882548" cy="856411"/>
          </a:xfrm>
          <a:prstGeom prst="rect">
            <a:avLst/>
          </a:prstGeom>
        </p:spPr>
      </p:pic>
      <p:pic>
        <p:nvPicPr>
          <p:cNvPr id="20" name="Immagine 19" descr="Immagine che contiene Elementi grafici, Carattere, logo, grafica&#10;&#10;Descrizione generata automaticamente">
            <a:extLst>
              <a:ext uri="{FF2B5EF4-FFF2-40B4-BE49-F238E27FC236}">
                <a16:creationId xmlns="" xmlns:a16="http://schemas.microsoft.com/office/drawing/2014/main" id="{613DA7D2-E48C-B438-F091-60274C0FCFEE}"/>
              </a:ext>
            </a:extLst>
          </p:cNvPr>
          <p:cNvPicPr>
            <a:picLocks noChangeAspect="1"/>
          </p:cNvPicPr>
          <p:nvPr userDrawn="1"/>
        </p:nvPicPr>
        <p:blipFill>
          <a:blip r:embed="rId4"/>
          <a:stretch>
            <a:fillRect/>
          </a:stretch>
        </p:blipFill>
        <p:spPr>
          <a:xfrm>
            <a:off x="510904" y="415794"/>
            <a:ext cx="1528510" cy="955318"/>
          </a:xfrm>
          <a:prstGeom prst="rect">
            <a:avLst/>
          </a:prstGeom>
        </p:spPr>
      </p:pic>
      <p:sp>
        <p:nvSpPr>
          <p:cNvPr id="2" name="Titolo 1">
            <a:extLst>
              <a:ext uri="{FF2B5EF4-FFF2-40B4-BE49-F238E27FC236}">
                <a16:creationId xmlns="" xmlns:a16="http://schemas.microsoft.com/office/drawing/2014/main" id="{23FE993A-4FF4-BDE5-7026-7259CA7B86B3}"/>
              </a:ext>
            </a:extLst>
          </p:cNvPr>
          <p:cNvSpPr>
            <a:spLocks noGrp="1"/>
          </p:cNvSpPr>
          <p:nvPr>
            <p:ph type="title" hasCustomPrompt="1"/>
          </p:nvPr>
        </p:nvSpPr>
        <p:spPr>
          <a:xfrm>
            <a:off x="4762992" y="1773310"/>
            <a:ext cx="2095008" cy="761536"/>
          </a:xfrm>
        </p:spPr>
        <p:txBody>
          <a:bodyPr anchor="ctr">
            <a:noAutofit/>
          </a:bodyPr>
          <a:lstStyle>
            <a:lvl1pPr algn="ctr">
              <a:defRPr sz="6600" b="1">
                <a:solidFill>
                  <a:schemeClr val="bg1"/>
                </a:solidFill>
                <a:latin typeface="Arial" panose="020B0604020202020204" pitchFamily="34" charset="0"/>
                <a:cs typeface="Arial" panose="020B0604020202020204" pitchFamily="34" charset="0"/>
              </a:defRPr>
            </a:lvl1pPr>
          </a:lstStyle>
          <a:p>
            <a:r>
              <a:rPr lang="it-IT" dirty="0"/>
              <a:t>#NN</a:t>
            </a:r>
          </a:p>
        </p:txBody>
      </p:sp>
      <p:sp>
        <p:nvSpPr>
          <p:cNvPr id="24" name="Segnaposto testo 3">
            <a:extLst>
              <a:ext uri="{FF2B5EF4-FFF2-40B4-BE49-F238E27FC236}">
                <a16:creationId xmlns="" xmlns:a16="http://schemas.microsoft.com/office/drawing/2014/main" id="{055B2F31-751D-22E4-4A16-2A2DA219065F}"/>
              </a:ext>
            </a:extLst>
          </p:cNvPr>
          <p:cNvSpPr>
            <a:spLocks noGrp="1"/>
          </p:cNvSpPr>
          <p:nvPr>
            <p:ph type="body" sz="half" idx="2" hasCustomPrompt="1"/>
          </p:nvPr>
        </p:nvSpPr>
        <p:spPr>
          <a:xfrm>
            <a:off x="4762992" y="2736143"/>
            <a:ext cx="2095008" cy="628442"/>
          </a:xfrm>
        </p:spPr>
        <p:txBody>
          <a:bodyPr anchor="ctr">
            <a:noAutofit/>
          </a:bodyPr>
          <a:lstStyle>
            <a:lvl1pPr marL="0" indent="0" algn="ctr">
              <a:buNone/>
              <a:defRPr sz="3100" b="1">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MMM AN</a:t>
            </a:r>
          </a:p>
        </p:txBody>
      </p:sp>
    </p:spTree>
    <p:extLst>
      <p:ext uri="{BB962C8B-B14F-4D97-AF65-F5344CB8AC3E}">
        <p14:creationId xmlns:p14="http://schemas.microsoft.com/office/powerpoint/2010/main" val="2059836046"/>
      </p:ext>
    </p:extLst>
  </p:cSld>
  <p:clrMapOvr>
    <a:masterClrMapping/>
  </p:clrMapOvr>
  <p:extLst>
    <p:ext uri="{DCECCB84-F9BA-43D5-87BE-67443E8EF086}">
      <p15:sldGuideLst xmlns=""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61789D-925A-40D6-9E2D-89D7C1FFA74D}" type="datetimeFigureOut">
              <a:rPr lang="it-IT" smtClean="0"/>
              <a:t>06/03/2024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58B999B-416D-414D-8B5F-96251FD660B9}" type="slidenum">
              <a:rPr lang="it-IT" smtClean="0"/>
              <a:t>‹N›</a:t>
            </a:fld>
            <a:endParaRPr lang="it-IT"/>
          </a:p>
        </p:txBody>
      </p:sp>
    </p:spTree>
    <p:extLst>
      <p:ext uri="{BB962C8B-B14F-4D97-AF65-F5344CB8AC3E}">
        <p14:creationId xmlns:p14="http://schemas.microsoft.com/office/powerpoint/2010/main" val="1824532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42900" y="393700"/>
            <a:ext cx="2255838" cy="1679575"/>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F61789D-925A-40D6-9E2D-89D7C1FFA74D}" type="datetimeFigureOut">
              <a:rPr lang="it-IT" smtClean="0"/>
              <a:t>06/03/2024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58B999B-416D-414D-8B5F-96251FD660B9}" type="slidenum">
              <a:rPr lang="it-IT" smtClean="0"/>
              <a:t>‹N›</a:t>
            </a:fld>
            <a:endParaRPr lang="it-IT"/>
          </a:p>
        </p:txBody>
      </p:sp>
    </p:spTree>
    <p:extLst>
      <p:ext uri="{BB962C8B-B14F-4D97-AF65-F5344CB8AC3E}">
        <p14:creationId xmlns:p14="http://schemas.microsoft.com/office/powerpoint/2010/main" val="2387355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44613" y="6934200"/>
            <a:ext cx="4114800" cy="819150"/>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7F61789D-925A-40D6-9E2D-89D7C1FFA74D}" type="datetimeFigureOut">
              <a:rPr lang="it-IT" smtClean="0"/>
              <a:t>06/03/2024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58B999B-416D-414D-8B5F-96251FD660B9}" type="slidenum">
              <a:rPr lang="it-IT" smtClean="0"/>
              <a:t>‹N›</a:t>
            </a:fld>
            <a:endParaRPr lang="it-IT"/>
          </a:p>
        </p:txBody>
      </p:sp>
    </p:spTree>
    <p:extLst>
      <p:ext uri="{BB962C8B-B14F-4D97-AF65-F5344CB8AC3E}">
        <p14:creationId xmlns:p14="http://schemas.microsoft.com/office/powerpoint/2010/main" val="3408380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61789D-925A-40D6-9E2D-89D7C1FFA74D}" type="datetimeFigureOut">
              <a:rPr lang="it-IT" smtClean="0"/>
              <a:t>06/03/2024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8B999B-416D-414D-8B5F-96251FD660B9}" type="slidenum">
              <a:rPr lang="it-IT" smtClean="0"/>
              <a:t>‹N›</a:t>
            </a:fld>
            <a:endParaRPr lang="it-IT"/>
          </a:p>
        </p:txBody>
      </p:sp>
    </p:spTree>
    <p:extLst>
      <p:ext uri="{BB962C8B-B14F-4D97-AF65-F5344CB8AC3E}">
        <p14:creationId xmlns:p14="http://schemas.microsoft.com/office/powerpoint/2010/main" val="841788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4972050" y="396875"/>
            <a:ext cx="1543050" cy="845185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342900" y="396875"/>
            <a:ext cx="4476750" cy="845185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61789D-925A-40D6-9E2D-89D7C1FFA74D}" type="datetimeFigureOut">
              <a:rPr lang="it-IT" smtClean="0"/>
              <a:t>06/03/2024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8B999B-416D-414D-8B5F-96251FD660B9}" type="slidenum">
              <a:rPr lang="it-IT" smtClean="0"/>
              <a:t>‹N›</a:t>
            </a:fld>
            <a:endParaRPr lang="it-IT"/>
          </a:p>
        </p:txBody>
      </p:sp>
    </p:spTree>
    <p:extLst>
      <p:ext uri="{BB962C8B-B14F-4D97-AF65-F5344CB8AC3E}">
        <p14:creationId xmlns:p14="http://schemas.microsoft.com/office/powerpoint/2010/main" val="216362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3" name="Segnaposto contenuto 2">
            <a:extLst>
              <a:ext uri="{FF2B5EF4-FFF2-40B4-BE49-F238E27FC236}">
                <a16:creationId xmlns="" xmlns:a16="http://schemas.microsoft.com/office/drawing/2014/main" id="{78CD4D7A-396D-3364-7255-B26B0CF8888F}"/>
              </a:ext>
            </a:extLst>
          </p:cNvPr>
          <p:cNvSpPr>
            <a:spLocks noGrp="1"/>
          </p:cNvSpPr>
          <p:nvPr>
            <p:ph idx="1"/>
          </p:nvPr>
        </p:nvSpPr>
        <p:spPr>
          <a:xfrm>
            <a:off x="511947" y="6701742"/>
            <a:ext cx="5871391" cy="2849960"/>
          </a:xfrm>
        </p:spPr>
        <p:txBody>
          <a:bodyPr>
            <a:normAutofit/>
          </a:bodyPr>
          <a:lstStyle>
            <a:lvl1pPr marL="0" indent="0" algn="ctr">
              <a:buFontTx/>
              <a:buNone/>
              <a:defRPr sz="1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endParaRPr lang="it-IT" dirty="0"/>
          </a:p>
          <a:p>
            <a:endParaRPr lang="it-IT" dirty="0"/>
          </a:p>
          <a:p>
            <a:r>
              <a:rPr lang="it-IT" dirty="0"/>
              <a:t>Clicca per inserire immagini/grafici/tabelle</a:t>
            </a:r>
          </a:p>
        </p:txBody>
      </p:sp>
      <p:sp>
        <p:nvSpPr>
          <p:cNvPr id="4" name="Segnaposto testo 3">
            <a:extLst>
              <a:ext uri="{FF2B5EF4-FFF2-40B4-BE49-F238E27FC236}">
                <a16:creationId xmlns="" xmlns:a16="http://schemas.microsoft.com/office/drawing/2014/main" id="{84AF364A-2BCF-7D75-4536-00D0FDCA73DA}"/>
              </a:ext>
            </a:extLst>
          </p:cNvPr>
          <p:cNvSpPr>
            <a:spLocks noGrp="1"/>
          </p:cNvSpPr>
          <p:nvPr>
            <p:ph type="body" sz="half" idx="2"/>
          </p:nvPr>
        </p:nvSpPr>
        <p:spPr>
          <a:xfrm>
            <a:off x="511947" y="2022580"/>
            <a:ext cx="2822924" cy="4573430"/>
          </a:xfrm>
        </p:spPr>
        <p:txBody>
          <a:bodyPr>
            <a:normAutofit/>
          </a:bodyPr>
          <a:lstStyle>
            <a:lvl1pPr marL="0" indent="0">
              <a:buNone/>
              <a:defRPr sz="900">
                <a:solidFill>
                  <a:srgbClr val="002E5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8" name="Rettangolo 7">
            <a:extLst>
              <a:ext uri="{FF2B5EF4-FFF2-40B4-BE49-F238E27FC236}">
                <a16:creationId xmlns="" xmlns:a16="http://schemas.microsoft.com/office/drawing/2014/main" id="{C47D0D45-AD34-8681-C0F8-969DAE6DF1BE}"/>
              </a:ext>
            </a:extLst>
          </p:cNvPr>
          <p:cNvSpPr/>
          <p:nvPr userDrawn="1"/>
        </p:nvSpPr>
        <p:spPr>
          <a:xfrm>
            <a:off x="0" y="0"/>
            <a:ext cx="6858000" cy="1674976"/>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chemeClr val="tx1"/>
                </a:solidFill>
              </a:ln>
              <a:solidFill>
                <a:srgbClr val="F9B210"/>
              </a:solidFill>
            </a:endParaRPr>
          </a:p>
        </p:txBody>
      </p:sp>
      <p:sp>
        <p:nvSpPr>
          <p:cNvPr id="9" name="Rettangolo 8">
            <a:extLst>
              <a:ext uri="{FF2B5EF4-FFF2-40B4-BE49-F238E27FC236}">
                <a16:creationId xmlns="" xmlns:a16="http://schemas.microsoft.com/office/drawing/2014/main" id="{AFA9B2DB-55B7-0744-1E96-7708D8656DE4}"/>
              </a:ext>
            </a:extLst>
          </p:cNvPr>
          <p:cNvSpPr/>
          <p:nvPr userDrawn="1"/>
        </p:nvSpPr>
        <p:spPr>
          <a:xfrm>
            <a:off x="0" y="1674976"/>
            <a:ext cx="6858000" cy="139688"/>
          </a:xfrm>
          <a:prstGeom prst="rect">
            <a:avLst/>
          </a:prstGeom>
          <a:solidFill>
            <a:srgbClr val="F08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08800"/>
              </a:solidFill>
            </a:endParaRPr>
          </a:p>
        </p:txBody>
      </p:sp>
      <p:sp>
        <p:nvSpPr>
          <p:cNvPr id="2" name="Titolo 1">
            <a:extLst>
              <a:ext uri="{FF2B5EF4-FFF2-40B4-BE49-F238E27FC236}">
                <a16:creationId xmlns="" xmlns:a16="http://schemas.microsoft.com/office/drawing/2014/main" id="{EBA76746-F1F4-4780-0809-6655EC69D7FB}"/>
              </a:ext>
            </a:extLst>
          </p:cNvPr>
          <p:cNvSpPr>
            <a:spLocks noGrp="1"/>
          </p:cNvSpPr>
          <p:nvPr>
            <p:ph type="title" hasCustomPrompt="1"/>
          </p:nvPr>
        </p:nvSpPr>
        <p:spPr>
          <a:xfrm>
            <a:off x="471488" y="306332"/>
            <a:ext cx="5911850" cy="346704"/>
          </a:xfrm>
        </p:spPr>
        <p:txBody>
          <a:bodyPr anchor="t">
            <a:normAutofit/>
          </a:bodyPr>
          <a:lstStyle>
            <a:lvl1pPr>
              <a:defRPr sz="2400" b="1">
                <a:solidFill>
                  <a:schemeClr val="bg1"/>
                </a:solidFill>
                <a:latin typeface="Arial" panose="020B0604020202020204" pitchFamily="34" charset="0"/>
                <a:cs typeface="Arial" panose="020B0604020202020204" pitchFamily="34" charset="0"/>
              </a:defRPr>
            </a:lvl1pPr>
          </a:lstStyle>
          <a:p>
            <a:r>
              <a:rPr lang="it-IT" dirty="0"/>
              <a:t>BTT LUGLIO // Inserire titolo</a:t>
            </a:r>
          </a:p>
        </p:txBody>
      </p:sp>
      <p:sp>
        <p:nvSpPr>
          <p:cNvPr id="12" name="Segnaposto testo 3">
            <a:extLst>
              <a:ext uri="{FF2B5EF4-FFF2-40B4-BE49-F238E27FC236}">
                <a16:creationId xmlns="" xmlns:a16="http://schemas.microsoft.com/office/drawing/2014/main" id="{22223E28-C1AC-1E85-43D6-6CDA6CAE9AD0}"/>
              </a:ext>
            </a:extLst>
          </p:cNvPr>
          <p:cNvSpPr>
            <a:spLocks noGrp="1"/>
          </p:cNvSpPr>
          <p:nvPr>
            <p:ph type="body" sz="half" idx="10"/>
          </p:nvPr>
        </p:nvSpPr>
        <p:spPr>
          <a:xfrm>
            <a:off x="3560414" y="2022580"/>
            <a:ext cx="2822924" cy="4573430"/>
          </a:xfrm>
        </p:spPr>
        <p:txBody>
          <a:bodyPr>
            <a:normAutofit/>
          </a:bodyPr>
          <a:lstStyle>
            <a:lvl1pPr marL="0" indent="0">
              <a:buNone/>
              <a:defRPr sz="900">
                <a:solidFill>
                  <a:srgbClr val="002E5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13" name="Segnaposto testo 3">
            <a:extLst>
              <a:ext uri="{FF2B5EF4-FFF2-40B4-BE49-F238E27FC236}">
                <a16:creationId xmlns="" xmlns:a16="http://schemas.microsoft.com/office/drawing/2014/main" id="{C1A28B37-8922-71E8-42D8-330C7225D406}"/>
              </a:ext>
            </a:extLst>
          </p:cNvPr>
          <p:cNvSpPr>
            <a:spLocks noGrp="1"/>
          </p:cNvSpPr>
          <p:nvPr>
            <p:ph type="body" sz="half" idx="11" hasCustomPrompt="1"/>
          </p:nvPr>
        </p:nvSpPr>
        <p:spPr>
          <a:xfrm>
            <a:off x="471487" y="758768"/>
            <a:ext cx="5911849" cy="708292"/>
          </a:xfrm>
        </p:spPr>
        <p:txBody>
          <a:bodyPr>
            <a:normAutofit/>
          </a:bodyPr>
          <a:lstStyle>
            <a:lvl1pPr marL="0" indent="0">
              <a:lnSpc>
                <a:spcPct val="100000"/>
              </a:lnSpc>
              <a:buNone/>
              <a:defRPr sz="16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Inserire sottotitolo</a:t>
            </a:r>
          </a:p>
        </p:txBody>
      </p:sp>
    </p:spTree>
    <p:extLst>
      <p:ext uri="{BB962C8B-B14F-4D97-AF65-F5344CB8AC3E}">
        <p14:creationId xmlns:p14="http://schemas.microsoft.com/office/powerpoint/2010/main" val="4082682398"/>
      </p:ext>
    </p:extLst>
  </p:cSld>
  <p:clrMapOvr>
    <a:masterClrMapping/>
  </p:clrMapOvr>
  <p:extLst>
    <p:ext uri="{DCECCB84-F9BA-43D5-87BE-67443E8EF086}">
      <p15:sldGuideLst xmlns=""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uto con didascalia">
    <p:spTree>
      <p:nvGrpSpPr>
        <p:cNvPr id="1" name=""/>
        <p:cNvGrpSpPr/>
        <p:nvPr/>
      </p:nvGrpSpPr>
      <p:grpSpPr>
        <a:xfrm>
          <a:off x="0" y="0"/>
          <a:ext cx="0" cy="0"/>
          <a:chOff x="0" y="0"/>
          <a:chExt cx="0" cy="0"/>
        </a:xfrm>
      </p:grpSpPr>
      <p:sp>
        <p:nvSpPr>
          <p:cNvPr id="3" name="Segnaposto contenuto 2">
            <a:extLst>
              <a:ext uri="{FF2B5EF4-FFF2-40B4-BE49-F238E27FC236}">
                <a16:creationId xmlns="" xmlns:a16="http://schemas.microsoft.com/office/drawing/2014/main" id="{78CD4D7A-396D-3364-7255-B26B0CF8888F}"/>
              </a:ext>
            </a:extLst>
          </p:cNvPr>
          <p:cNvSpPr>
            <a:spLocks noGrp="1"/>
          </p:cNvSpPr>
          <p:nvPr>
            <p:ph idx="1"/>
          </p:nvPr>
        </p:nvSpPr>
        <p:spPr>
          <a:xfrm>
            <a:off x="511947" y="6701742"/>
            <a:ext cx="5871391" cy="2849960"/>
          </a:xfrm>
        </p:spPr>
        <p:txBody>
          <a:bodyPr>
            <a:normAutofit/>
          </a:bodyPr>
          <a:lstStyle>
            <a:lvl1pPr marL="0" indent="0" algn="ctr">
              <a:buFontTx/>
              <a:buNone/>
              <a:defRPr sz="1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endParaRPr lang="it-IT" dirty="0"/>
          </a:p>
          <a:p>
            <a:endParaRPr lang="it-IT" dirty="0"/>
          </a:p>
          <a:p>
            <a:r>
              <a:rPr lang="it-IT" dirty="0"/>
              <a:t>Clicca per inserire immagini/grafici/tabelle</a:t>
            </a:r>
          </a:p>
        </p:txBody>
      </p:sp>
      <p:sp>
        <p:nvSpPr>
          <p:cNvPr id="4" name="Segnaposto testo 3">
            <a:extLst>
              <a:ext uri="{FF2B5EF4-FFF2-40B4-BE49-F238E27FC236}">
                <a16:creationId xmlns="" xmlns:a16="http://schemas.microsoft.com/office/drawing/2014/main" id="{84AF364A-2BCF-7D75-4536-00D0FDCA73DA}"/>
              </a:ext>
            </a:extLst>
          </p:cNvPr>
          <p:cNvSpPr>
            <a:spLocks noGrp="1"/>
          </p:cNvSpPr>
          <p:nvPr>
            <p:ph type="body" sz="half" idx="2"/>
          </p:nvPr>
        </p:nvSpPr>
        <p:spPr>
          <a:xfrm>
            <a:off x="511946" y="1347666"/>
            <a:ext cx="5823539" cy="4573430"/>
          </a:xfrm>
        </p:spPr>
        <p:txBody>
          <a:bodyPr>
            <a:normAutofit/>
          </a:bodyPr>
          <a:lstStyle>
            <a:lvl1pPr marL="0" indent="0">
              <a:buNone/>
              <a:defRPr sz="900">
                <a:solidFill>
                  <a:srgbClr val="002E5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8" name="Rettangolo 7">
            <a:extLst>
              <a:ext uri="{FF2B5EF4-FFF2-40B4-BE49-F238E27FC236}">
                <a16:creationId xmlns="" xmlns:a16="http://schemas.microsoft.com/office/drawing/2014/main" id="{C47D0D45-AD34-8681-C0F8-969DAE6DF1BE}"/>
              </a:ext>
            </a:extLst>
          </p:cNvPr>
          <p:cNvSpPr/>
          <p:nvPr userDrawn="1"/>
        </p:nvSpPr>
        <p:spPr>
          <a:xfrm>
            <a:off x="0" y="0"/>
            <a:ext cx="6858000" cy="990600"/>
          </a:xfrm>
          <a:prstGeom prst="rect">
            <a:avLst/>
          </a:prstGeom>
          <a:solidFill>
            <a:srgbClr val="00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chemeClr val="tx1"/>
                </a:solidFill>
              </a:ln>
              <a:solidFill>
                <a:srgbClr val="F9B210"/>
              </a:solidFill>
            </a:endParaRPr>
          </a:p>
        </p:txBody>
      </p:sp>
      <p:sp>
        <p:nvSpPr>
          <p:cNvPr id="9" name="Rettangolo 8">
            <a:extLst>
              <a:ext uri="{FF2B5EF4-FFF2-40B4-BE49-F238E27FC236}">
                <a16:creationId xmlns="" xmlns:a16="http://schemas.microsoft.com/office/drawing/2014/main" id="{AFA9B2DB-55B7-0744-1E96-7708D8656DE4}"/>
              </a:ext>
            </a:extLst>
          </p:cNvPr>
          <p:cNvSpPr/>
          <p:nvPr userDrawn="1"/>
        </p:nvSpPr>
        <p:spPr>
          <a:xfrm>
            <a:off x="-10884" y="990600"/>
            <a:ext cx="6858000" cy="139688"/>
          </a:xfrm>
          <a:prstGeom prst="rect">
            <a:avLst/>
          </a:prstGeom>
          <a:solidFill>
            <a:srgbClr val="F08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08800"/>
              </a:solidFill>
            </a:endParaRPr>
          </a:p>
        </p:txBody>
      </p:sp>
      <p:sp>
        <p:nvSpPr>
          <p:cNvPr id="2" name="Titolo 1">
            <a:extLst>
              <a:ext uri="{FF2B5EF4-FFF2-40B4-BE49-F238E27FC236}">
                <a16:creationId xmlns="" xmlns:a16="http://schemas.microsoft.com/office/drawing/2014/main" id="{EBA76746-F1F4-4780-0809-6655EC69D7FB}"/>
              </a:ext>
            </a:extLst>
          </p:cNvPr>
          <p:cNvSpPr>
            <a:spLocks noGrp="1"/>
          </p:cNvSpPr>
          <p:nvPr>
            <p:ph type="title" hasCustomPrompt="1"/>
          </p:nvPr>
        </p:nvSpPr>
        <p:spPr>
          <a:xfrm>
            <a:off x="471488" y="306332"/>
            <a:ext cx="5911850" cy="346704"/>
          </a:xfrm>
        </p:spPr>
        <p:txBody>
          <a:bodyPr anchor="t">
            <a:normAutofit/>
          </a:bodyPr>
          <a:lstStyle>
            <a:lvl1pPr>
              <a:defRPr sz="2400" b="1">
                <a:solidFill>
                  <a:schemeClr val="bg1"/>
                </a:solidFill>
                <a:latin typeface="Arial" panose="020B0604020202020204" pitchFamily="34" charset="0"/>
                <a:cs typeface="Arial" panose="020B0604020202020204" pitchFamily="34" charset="0"/>
              </a:defRPr>
            </a:lvl1pPr>
          </a:lstStyle>
          <a:p>
            <a:r>
              <a:rPr lang="it-IT" dirty="0"/>
              <a:t>BTT LUGLIO // Inserire titolo</a:t>
            </a:r>
          </a:p>
        </p:txBody>
      </p:sp>
    </p:spTree>
    <p:extLst>
      <p:ext uri="{BB962C8B-B14F-4D97-AF65-F5344CB8AC3E}">
        <p14:creationId xmlns:p14="http://schemas.microsoft.com/office/powerpoint/2010/main" val="1512135451"/>
      </p:ext>
    </p:extLst>
  </p:cSld>
  <p:clrMapOvr>
    <a:masterClrMapping/>
  </p:clrMapOvr>
  <p:extLst>
    <p:ext uri="{DCECCB84-F9BA-43D5-87BE-67443E8EF086}">
      <p15:sldGuideLst xmlns=""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514350" y="3076575"/>
            <a:ext cx="5829300" cy="2124075"/>
          </a:xfrm>
        </p:spPr>
        <p:txBody>
          <a:bodyPr/>
          <a:lstStyle/>
          <a:p>
            <a:r>
              <a:rPr lang="it-IT"/>
              <a:t>Fare clic per modificare lo stile del titolo</a:t>
            </a:r>
          </a:p>
        </p:txBody>
      </p:sp>
      <p:sp>
        <p:nvSpPr>
          <p:cNvPr id="3" name="Sottotitolo 2"/>
          <p:cNvSpPr>
            <a:spLocks noGrp="1"/>
          </p:cNvSpPr>
          <p:nvPr>
            <p:ph type="subTitle" idx="1"/>
          </p:nvPr>
        </p:nvSpPr>
        <p:spPr>
          <a:xfrm>
            <a:off x="1028700" y="5613400"/>
            <a:ext cx="4800600" cy="253206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7F61789D-925A-40D6-9E2D-89D7C1FFA74D}" type="datetimeFigureOut">
              <a:rPr lang="it-IT" smtClean="0"/>
              <a:t>06/03/2024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8B999B-416D-414D-8B5F-96251FD660B9}" type="slidenum">
              <a:rPr lang="it-IT" smtClean="0"/>
              <a:t>‹N›</a:t>
            </a:fld>
            <a:endParaRPr lang="it-IT"/>
          </a:p>
        </p:txBody>
      </p:sp>
    </p:spTree>
    <p:extLst>
      <p:ext uri="{BB962C8B-B14F-4D97-AF65-F5344CB8AC3E}">
        <p14:creationId xmlns:p14="http://schemas.microsoft.com/office/powerpoint/2010/main" val="655090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61789D-925A-40D6-9E2D-89D7C1FFA74D}" type="datetimeFigureOut">
              <a:rPr lang="it-IT" smtClean="0"/>
              <a:t>06/03/2024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8B999B-416D-414D-8B5F-96251FD660B9}" type="slidenum">
              <a:rPr lang="it-IT" smtClean="0"/>
              <a:t>‹N›</a:t>
            </a:fld>
            <a:endParaRPr lang="it-IT"/>
          </a:p>
        </p:txBody>
      </p:sp>
    </p:spTree>
    <p:extLst>
      <p:ext uri="{BB962C8B-B14F-4D97-AF65-F5344CB8AC3E}">
        <p14:creationId xmlns:p14="http://schemas.microsoft.com/office/powerpoint/2010/main" val="2023562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41338" y="6365875"/>
            <a:ext cx="5829300" cy="1966913"/>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541338" y="4198938"/>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7F61789D-925A-40D6-9E2D-89D7C1FFA74D}" type="datetimeFigureOut">
              <a:rPr lang="it-IT" smtClean="0"/>
              <a:t>06/03/2024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58B999B-416D-414D-8B5F-96251FD660B9}" type="slidenum">
              <a:rPr lang="it-IT" smtClean="0"/>
              <a:t>‹N›</a:t>
            </a:fld>
            <a:endParaRPr lang="it-IT"/>
          </a:p>
        </p:txBody>
      </p:sp>
    </p:spTree>
    <p:extLst>
      <p:ext uri="{BB962C8B-B14F-4D97-AF65-F5344CB8AC3E}">
        <p14:creationId xmlns:p14="http://schemas.microsoft.com/office/powerpoint/2010/main" val="1366258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3429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35052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7F61789D-925A-40D6-9E2D-89D7C1FFA74D}" type="datetimeFigureOut">
              <a:rPr lang="it-IT" smtClean="0"/>
              <a:t>06/03/2024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58B999B-416D-414D-8B5F-96251FD660B9}" type="slidenum">
              <a:rPr lang="it-IT" smtClean="0"/>
              <a:t>‹N›</a:t>
            </a:fld>
            <a:endParaRPr lang="it-IT"/>
          </a:p>
        </p:txBody>
      </p:sp>
    </p:spTree>
    <p:extLst>
      <p:ext uri="{BB962C8B-B14F-4D97-AF65-F5344CB8AC3E}">
        <p14:creationId xmlns:p14="http://schemas.microsoft.com/office/powerpoint/2010/main" val="416835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7F61789D-925A-40D6-9E2D-89D7C1FFA74D}" type="datetimeFigureOut">
              <a:rPr lang="it-IT" smtClean="0"/>
              <a:t>06/03/2024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58B999B-416D-414D-8B5F-96251FD660B9}" type="slidenum">
              <a:rPr lang="it-IT" smtClean="0"/>
              <a:t>‹N›</a:t>
            </a:fld>
            <a:endParaRPr lang="it-IT"/>
          </a:p>
        </p:txBody>
      </p:sp>
    </p:spTree>
    <p:extLst>
      <p:ext uri="{BB962C8B-B14F-4D97-AF65-F5344CB8AC3E}">
        <p14:creationId xmlns:p14="http://schemas.microsoft.com/office/powerpoint/2010/main" val="1065898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7F61789D-925A-40D6-9E2D-89D7C1FFA74D}" type="datetimeFigureOut">
              <a:rPr lang="it-IT" smtClean="0"/>
              <a:t>06/03/2024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58B999B-416D-414D-8B5F-96251FD660B9}" type="slidenum">
              <a:rPr lang="it-IT" smtClean="0"/>
              <a:t>‹N›</a:t>
            </a:fld>
            <a:endParaRPr lang="it-IT"/>
          </a:p>
        </p:txBody>
      </p:sp>
    </p:spTree>
    <p:extLst>
      <p:ext uri="{BB962C8B-B14F-4D97-AF65-F5344CB8AC3E}">
        <p14:creationId xmlns:p14="http://schemas.microsoft.com/office/powerpoint/2010/main" val="37894475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33803849-B183-0C6A-2A62-367DF5A5A546}"/>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07EE7137-9E77-FB2A-F4FB-DA3565AAC27E}"/>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EEA479CE-C21E-8738-18F2-6731DDFB0291}"/>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3412BFD6-E151-964C-8373-763940227ACB}" type="datetimeFigureOut">
              <a:rPr lang="it-IT" smtClean="0"/>
              <a:t>06/03/2024</a:t>
            </a:fld>
            <a:endParaRPr lang="it-IT"/>
          </a:p>
        </p:txBody>
      </p:sp>
      <p:sp>
        <p:nvSpPr>
          <p:cNvPr id="5" name="Segnaposto piè di pagina 4">
            <a:extLst>
              <a:ext uri="{FF2B5EF4-FFF2-40B4-BE49-F238E27FC236}">
                <a16:creationId xmlns="" xmlns:a16="http://schemas.microsoft.com/office/drawing/2014/main" id="{6BDF336D-5E53-8181-6021-D789C15D7728}"/>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 xmlns:a16="http://schemas.microsoft.com/office/drawing/2014/main" id="{01F021F6-9A5C-62C6-B788-4CA2454AE416}"/>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BDAAF9EA-F5D1-BB4D-B9DC-3CB4B9B1655E}" type="slidenum">
              <a:rPr lang="it-IT" smtClean="0"/>
              <a:t>‹N›</a:t>
            </a:fld>
            <a:endParaRPr lang="it-IT"/>
          </a:p>
        </p:txBody>
      </p:sp>
    </p:spTree>
    <p:extLst>
      <p:ext uri="{BB962C8B-B14F-4D97-AF65-F5344CB8AC3E}">
        <p14:creationId xmlns:p14="http://schemas.microsoft.com/office/powerpoint/2010/main" val="3655224203"/>
      </p:ext>
    </p:extLst>
  </p:cSld>
  <p:clrMap bg1="lt1" tx1="dk1" bg2="lt2" tx2="dk2" accent1="accent1" accent2="accent2" accent3="accent3" accent4="accent4" accent5="accent5" accent6="accent6" hlink="hlink" folHlink="folHlink"/>
  <p:sldLayoutIdLst>
    <p:sldLayoutId id="2147483679" r:id="rId1"/>
    <p:sldLayoutId id="2147483678" r:id="rId2"/>
    <p:sldLayoutId id="214748368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342900" y="396875"/>
            <a:ext cx="6172200" cy="1651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342900" y="2311400"/>
            <a:ext cx="6172200" cy="6537325"/>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342900" y="9182100"/>
            <a:ext cx="160020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7F61789D-925A-40D6-9E2D-89D7C1FFA74D}" type="datetimeFigureOut">
              <a:rPr lang="it-IT" smtClean="0"/>
              <a:t>06/03/2024</a:t>
            </a:fld>
            <a:endParaRPr lang="it-IT"/>
          </a:p>
        </p:txBody>
      </p:sp>
      <p:sp>
        <p:nvSpPr>
          <p:cNvPr id="5" name="Segnaposto piè di pagina 4"/>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4914900" y="9182100"/>
            <a:ext cx="160020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458B999B-416D-414D-8B5F-96251FD660B9}" type="slidenum">
              <a:rPr lang="it-IT" smtClean="0"/>
              <a:t>‹N›</a:t>
            </a:fld>
            <a:endParaRPr lang="it-IT"/>
          </a:p>
        </p:txBody>
      </p:sp>
    </p:spTree>
    <p:extLst>
      <p:ext uri="{BB962C8B-B14F-4D97-AF65-F5344CB8AC3E}">
        <p14:creationId xmlns:p14="http://schemas.microsoft.com/office/powerpoint/2010/main" val="274816966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mailto:info@centrostudipromotor.com" TargetMode="External"/><Relationship Id="rId2" Type="http://schemas.openxmlformats.org/officeDocument/2006/relationships/hyperlink" Target="mailto:Direzione.marketing@uvetgbt.com" TargetMode="Externa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0F8B2876-7AE9-5E5B-E7E3-1AC73DBFD96E}"/>
              </a:ext>
            </a:extLst>
          </p:cNvPr>
          <p:cNvSpPr>
            <a:spLocks noGrp="1"/>
          </p:cNvSpPr>
          <p:nvPr>
            <p:ph type="title"/>
          </p:nvPr>
        </p:nvSpPr>
        <p:spPr/>
        <p:txBody>
          <a:bodyPr/>
          <a:lstStyle/>
          <a:p>
            <a:r>
              <a:rPr lang="it-IT" dirty="0"/>
              <a:t>#02</a:t>
            </a:r>
          </a:p>
        </p:txBody>
      </p:sp>
      <p:sp>
        <p:nvSpPr>
          <p:cNvPr id="6" name="Segnaposto testo 5">
            <a:extLst>
              <a:ext uri="{FF2B5EF4-FFF2-40B4-BE49-F238E27FC236}">
                <a16:creationId xmlns="" xmlns:a16="http://schemas.microsoft.com/office/drawing/2014/main" id="{361188DD-E09A-4FAC-EC01-2A3AB1AE95BD}"/>
              </a:ext>
            </a:extLst>
          </p:cNvPr>
          <p:cNvSpPr>
            <a:spLocks noGrp="1"/>
          </p:cNvSpPr>
          <p:nvPr>
            <p:ph type="body" sz="half" idx="2"/>
          </p:nvPr>
        </p:nvSpPr>
        <p:spPr/>
        <p:txBody>
          <a:bodyPr/>
          <a:lstStyle/>
          <a:p>
            <a:r>
              <a:rPr lang="it-IT" dirty="0" err="1"/>
              <a:t>Feb</a:t>
            </a:r>
            <a:r>
              <a:rPr lang="it-IT" dirty="0"/>
              <a:t> 24</a:t>
            </a:r>
          </a:p>
        </p:txBody>
      </p:sp>
      <p:pic>
        <p:nvPicPr>
          <p:cNvPr id="3" name="Segnaposto immagine 2"/>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2583" r="12583"/>
          <a:stretch>
            <a:fillRect/>
          </a:stretch>
        </p:blipFill>
        <p:spPr/>
      </p:pic>
    </p:spTree>
    <p:extLst>
      <p:ext uri="{BB962C8B-B14F-4D97-AF65-F5344CB8AC3E}">
        <p14:creationId xmlns:p14="http://schemas.microsoft.com/office/powerpoint/2010/main" val="189461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 xmlns:a16="http://schemas.microsoft.com/office/drawing/2014/main" id="{D6006B81-9C19-390C-7401-D4A82C3C73CE}"/>
              </a:ext>
            </a:extLst>
          </p:cNvPr>
          <p:cNvSpPr>
            <a:spLocks noGrp="1"/>
          </p:cNvSpPr>
          <p:nvPr>
            <p:ph type="title"/>
          </p:nvPr>
        </p:nvSpPr>
        <p:spPr>
          <a:xfrm>
            <a:off x="482391" y="-55970"/>
            <a:ext cx="5911850" cy="346704"/>
          </a:xfrm>
        </p:spPr>
        <p:txBody>
          <a:bodyPr>
            <a:normAutofit fontScale="90000"/>
          </a:bodyPr>
          <a:lstStyle/>
          <a:p>
            <a:pPr algn="just"/>
            <a:r>
              <a:rPr lang="it-IT" dirty="0"/>
              <a:t/>
            </a:r>
            <a:br>
              <a:rPr lang="it-IT" dirty="0"/>
            </a:br>
            <a:r>
              <a:rPr lang="it-IT" sz="2200" u="sng" dirty="0"/>
              <a:t>Il BTT di Febbraio sfiora i livelli </a:t>
            </a:r>
            <a:r>
              <a:rPr lang="it-IT" sz="2200" u="sng" dirty="0" err="1"/>
              <a:t>pre</a:t>
            </a:r>
            <a:r>
              <a:rPr lang="it-IT" sz="2200" u="sng" dirty="0"/>
              <a:t>-pandemia</a:t>
            </a:r>
          </a:p>
        </p:txBody>
      </p:sp>
      <p:sp>
        <p:nvSpPr>
          <p:cNvPr id="12" name="Segnaposto testo 11">
            <a:extLst>
              <a:ext uri="{FF2B5EF4-FFF2-40B4-BE49-F238E27FC236}">
                <a16:creationId xmlns="" xmlns:a16="http://schemas.microsoft.com/office/drawing/2014/main" id="{5502C0A7-A870-A556-83E8-EA675E0F58B7}"/>
              </a:ext>
            </a:extLst>
          </p:cNvPr>
          <p:cNvSpPr>
            <a:spLocks noGrp="1"/>
          </p:cNvSpPr>
          <p:nvPr>
            <p:ph type="body" sz="half" idx="11"/>
          </p:nvPr>
        </p:nvSpPr>
        <p:spPr>
          <a:xfrm>
            <a:off x="471487" y="681134"/>
            <a:ext cx="5911849" cy="708292"/>
          </a:xfrm>
        </p:spPr>
        <p:txBody>
          <a:bodyPr>
            <a:normAutofit/>
          </a:bodyPr>
          <a:lstStyle/>
          <a:p>
            <a:r>
              <a:rPr lang="it-IT" i="1" dirty="0"/>
              <a:t>A febbraio il business </a:t>
            </a:r>
            <a:r>
              <a:rPr lang="it-IT" i="1" dirty="0" err="1"/>
              <a:t>travel</a:t>
            </a:r>
            <a:r>
              <a:rPr lang="it-IT" i="1" dirty="0"/>
              <a:t> è a quota 97 (+7 punti vs. Gennaio) e a transazioni 76 (+4 vs Gennaio). </a:t>
            </a:r>
            <a:endParaRPr lang="it-IT" dirty="0">
              <a:solidFill>
                <a:srgbClr val="FF0000"/>
              </a:solidFill>
            </a:endParaRPr>
          </a:p>
        </p:txBody>
      </p:sp>
      <p:sp>
        <p:nvSpPr>
          <p:cNvPr id="13" name="CasellaDiTesto 12">
            <a:extLst>
              <a:ext uri="{FF2B5EF4-FFF2-40B4-BE49-F238E27FC236}">
                <a16:creationId xmlns="" xmlns:a16="http://schemas.microsoft.com/office/drawing/2014/main" id="{3A1E9432-277E-10D4-7BBB-65B6B0BB2159}"/>
              </a:ext>
            </a:extLst>
          </p:cNvPr>
          <p:cNvSpPr txBox="1"/>
          <p:nvPr/>
        </p:nvSpPr>
        <p:spPr>
          <a:xfrm>
            <a:off x="439775" y="2027555"/>
            <a:ext cx="4011450" cy="3921907"/>
          </a:xfrm>
          <a:prstGeom prst="rect">
            <a:avLst/>
          </a:prstGeom>
          <a:noFill/>
        </p:spPr>
        <p:txBody>
          <a:bodyPr wrap="square">
            <a:normAutofit/>
          </a:bodyPr>
          <a:lstStyle/>
          <a:p>
            <a:pPr marR="1532890" algn="just">
              <a:lnSpc>
                <a:spcPct val="107000"/>
              </a:lnSpc>
              <a:spcAft>
                <a:spcPts val="800"/>
              </a:spcAft>
            </a:pPr>
            <a:r>
              <a:rPr lang="it-IT" sz="1200" b="1" u="sng" dirty="0">
                <a:solidFill>
                  <a:srgbClr val="032E5F"/>
                </a:solidFill>
                <a:latin typeface="Arial" panose="020B0604020202020204" pitchFamily="34" charset="0"/>
                <a:ea typeface="Calibri" panose="020F0502020204030204" pitchFamily="34" charset="0"/>
                <a:cs typeface="Arial" panose="020B0604020202020204" pitchFamily="34" charset="0"/>
              </a:rPr>
              <a:t>BTT  Febbraio 2024</a:t>
            </a:r>
          </a:p>
          <a:p>
            <a:pPr marR="1532890" algn="just">
              <a:spcAft>
                <a:spcPts val="800"/>
              </a:spcAft>
            </a:pP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Continua il trend positivo dei viaggi d’affari. Il </a:t>
            </a:r>
            <a:r>
              <a:rPr lang="it-IT" sz="900" b="1" dirty="0">
                <a:solidFill>
                  <a:srgbClr val="032E5F"/>
                </a:solidFill>
                <a:latin typeface="Arial" panose="020B0604020202020204" pitchFamily="34" charset="0"/>
                <a:ea typeface="Calibri" panose="020F0502020204030204" pitchFamily="34" charset="0"/>
                <a:cs typeface="Arial" panose="020B0604020202020204" pitchFamily="34" charset="0"/>
              </a:rPr>
              <a:t>BTT di Febbraio </a:t>
            </a: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registra infatti 7 punti in più in volume e 4 punti in più in transazioni rispetto a Gennaio scorso. La </a:t>
            </a:r>
            <a:r>
              <a:rPr lang="it-IT" sz="900" b="1" dirty="0">
                <a:solidFill>
                  <a:srgbClr val="032E5F"/>
                </a:solidFill>
                <a:latin typeface="Arial" panose="020B0604020202020204" pitchFamily="34" charset="0"/>
                <a:ea typeface="Calibri" panose="020F0502020204030204" pitchFamily="34" charset="0"/>
                <a:cs typeface="Arial" panose="020B0604020202020204" pitchFamily="34" charset="0"/>
              </a:rPr>
              <a:t>spesa media </a:t>
            </a: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continua ad attestarsi su valori più vicini al periodo (128).</a:t>
            </a:r>
            <a:endParaRPr lang="en-US" sz="11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R="1532890" algn="just">
              <a:spcAft>
                <a:spcPts val="800"/>
              </a:spcAft>
            </a:pP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A Febbraio il </a:t>
            </a:r>
            <a:r>
              <a:rPr lang="it-IT" sz="900" dirty="0" err="1">
                <a:solidFill>
                  <a:srgbClr val="032E5F"/>
                </a:solidFill>
                <a:latin typeface="Arial" panose="020B0604020202020204" pitchFamily="34" charset="0"/>
                <a:ea typeface="Calibri" panose="020F0502020204030204" pitchFamily="34" charset="0"/>
                <a:cs typeface="Arial" panose="020B0604020202020204" pitchFamily="34" charset="0"/>
              </a:rPr>
              <a:t>travel</a:t>
            </a: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 </a:t>
            </a:r>
            <a:r>
              <a:rPr lang="it-IT" sz="900" dirty="0" err="1">
                <a:solidFill>
                  <a:srgbClr val="032E5F"/>
                </a:solidFill>
                <a:latin typeface="Arial" panose="020B0604020202020204" pitchFamily="34" charset="0"/>
                <a:ea typeface="Calibri" panose="020F0502020204030204" pitchFamily="34" charset="0"/>
                <a:cs typeface="Arial" panose="020B0604020202020204" pitchFamily="34" charset="0"/>
              </a:rPr>
              <a:t>value</a:t>
            </a: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 dei </a:t>
            </a:r>
            <a:r>
              <a:rPr lang="it-IT" sz="900" b="1" dirty="0">
                <a:solidFill>
                  <a:srgbClr val="032E5F"/>
                </a:solidFill>
                <a:latin typeface="Arial" panose="020B0604020202020204" pitchFamily="34" charset="0"/>
                <a:ea typeface="Calibri" panose="020F0502020204030204" pitchFamily="34" charset="0"/>
                <a:cs typeface="Arial" panose="020B0604020202020204" pitchFamily="34" charset="0"/>
              </a:rPr>
              <a:t>voli</a:t>
            </a: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 è 84 (vs 79 di Gennaio), registrando un buon incremento mentre segnaliamo per la prima volta un decremento del settore </a:t>
            </a:r>
            <a:r>
              <a:rPr lang="it-IT" sz="900" b="1" dirty="0">
                <a:solidFill>
                  <a:srgbClr val="032E5F"/>
                </a:solidFill>
                <a:latin typeface="Arial" panose="020B0604020202020204" pitchFamily="34" charset="0"/>
                <a:ea typeface="Calibri" panose="020F0502020204030204" pitchFamily="34" charset="0"/>
                <a:cs typeface="Arial" panose="020B0604020202020204" pitchFamily="34" charset="0"/>
              </a:rPr>
              <a:t>Car </a:t>
            </a:r>
            <a:r>
              <a:rPr lang="it-IT" sz="900" b="1" dirty="0" err="1">
                <a:solidFill>
                  <a:srgbClr val="032E5F"/>
                </a:solidFill>
                <a:latin typeface="Arial" panose="020B0604020202020204" pitchFamily="34" charset="0"/>
                <a:ea typeface="Calibri" panose="020F0502020204030204" pitchFamily="34" charset="0"/>
                <a:cs typeface="Arial" panose="020B0604020202020204" pitchFamily="34" charset="0"/>
              </a:rPr>
              <a:t>Rental</a:t>
            </a:r>
            <a:r>
              <a:rPr lang="it-IT" sz="900" b="1" dirty="0">
                <a:solidFill>
                  <a:srgbClr val="032E5F"/>
                </a:solidFill>
                <a:latin typeface="Arial" panose="020B0604020202020204" pitchFamily="34" charset="0"/>
                <a:ea typeface="Calibri" panose="020F0502020204030204" pitchFamily="34" charset="0"/>
                <a:cs typeface="Arial" panose="020B0604020202020204" pitchFamily="34" charset="0"/>
              </a:rPr>
              <a:t> </a:t>
            </a: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a 116 (vs. 125 di Gennaio). </a:t>
            </a:r>
          </a:p>
          <a:p>
            <a:pPr marR="1532890" algn="just">
              <a:spcAft>
                <a:spcPts val="800"/>
              </a:spcAft>
            </a:pP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I </a:t>
            </a:r>
            <a:r>
              <a:rPr lang="it-IT" sz="900" b="1" dirty="0">
                <a:solidFill>
                  <a:srgbClr val="032E5F"/>
                </a:solidFill>
                <a:latin typeface="Arial" panose="020B0604020202020204" pitchFamily="34" charset="0"/>
                <a:ea typeface="Calibri" panose="020F0502020204030204" pitchFamily="34" charset="0"/>
                <a:cs typeface="Arial" panose="020B0604020202020204" pitchFamily="34" charset="0"/>
              </a:rPr>
              <a:t>treni </a:t>
            </a: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invece registrano un buon andamento 69 in transazioni (vs 62) e in valore 75 (vs 71). </a:t>
            </a:r>
            <a:r>
              <a:rPr lang="it-IT" sz="900" b="1" dirty="0">
                <a:solidFill>
                  <a:srgbClr val="032E5F"/>
                </a:solidFill>
                <a:latin typeface="Arial" panose="020B0604020202020204" pitchFamily="34" charset="0"/>
                <a:ea typeface="Calibri" panose="020F0502020204030204" pitchFamily="34" charset="0"/>
                <a:cs typeface="Arial" panose="020B0604020202020204" pitchFamily="34" charset="0"/>
              </a:rPr>
              <a:t>Il comparto alberghiero </a:t>
            </a: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a Febbraio in transazioni segnala un sostanziale pareggio con Gennaio (85 vs 84) mentre aumenta il valore (121 vs 108). </a:t>
            </a:r>
          </a:p>
          <a:p>
            <a:pPr marR="1532890" algn="just">
              <a:spcAft>
                <a:spcPts val="800"/>
              </a:spcAft>
            </a:pP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Le trasferte domestiche sono a 94, nel resto d’Europa salgono a 100 e 97 l’intercontinentale. </a:t>
            </a:r>
            <a:endParaRPr lang="it-IT" sz="900"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4" name="CasellaDiTesto 3">
            <a:extLst>
              <a:ext uri="{FF2B5EF4-FFF2-40B4-BE49-F238E27FC236}">
                <a16:creationId xmlns="" xmlns:a16="http://schemas.microsoft.com/office/drawing/2014/main" id="{6F0B3414-D0BE-3CC4-B7A2-4FD8F90214C8}"/>
              </a:ext>
            </a:extLst>
          </p:cNvPr>
          <p:cNvSpPr txBox="1"/>
          <p:nvPr/>
        </p:nvSpPr>
        <p:spPr>
          <a:xfrm>
            <a:off x="3565313" y="2027555"/>
            <a:ext cx="4131225" cy="3921907"/>
          </a:xfrm>
          <a:prstGeom prst="rect">
            <a:avLst/>
          </a:prstGeom>
          <a:noFill/>
        </p:spPr>
        <p:txBody>
          <a:bodyPr wrap="square">
            <a:normAutofit/>
          </a:bodyPr>
          <a:lstStyle/>
          <a:p>
            <a:pPr marR="1532890" algn="just">
              <a:lnSpc>
                <a:spcPct val="107000"/>
              </a:lnSpc>
              <a:spcAft>
                <a:spcPts val="800"/>
              </a:spcAft>
            </a:pPr>
            <a:r>
              <a:rPr lang="it-IT" sz="1200" b="1" u="sng" dirty="0">
                <a:solidFill>
                  <a:srgbClr val="032E5F"/>
                </a:solidFill>
                <a:latin typeface="Arial" panose="020B0604020202020204" pitchFamily="34" charset="0"/>
                <a:ea typeface="Calibri" panose="020F0502020204030204" pitchFamily="34" charset="0"/>
                <a:cs typeface="Arial" panose="020B0604020202020204" pitchFamily="34" charset="0"/>
              </a:rPr>
              <a:t>Andamento Economico</a:t>
            </a:r>
          </a:p>
          <a:p>
            <a:pPr marR="1532890" algn="just">
              <a:spcAft>
                <a:spcPts val="800"/>
              </a:spcAft>
            </a:pP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L’Istat ha rettificato la stima sulla crescita del Pil nel 2023 rispetto al 2022 portandola allo 0,9%.</a:t>
            </a:r>
          </a:p>
          <a:p>
            <a:pPr marR="1532890" algn="just">
              <a:spcAft>
                <a:spcPts val="800"/>
              </a:spcAft>
            </a:pP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In febbraio l’indice Istat dei prezzi al consumo per l’intera collettività aumenta dello 0,1% su base mensile e dello 0,8% su base annua. Il rallentamento dell’inflazione è dovuto in larga misura ai prezzi degli alimentari e dei trasporti.</a:t>
            </a:r>
          </a:p>
          <a:p>
            <a:pPr marR="1532890" algn="just">
              <a:spcAft>
                <a:spcPts val="800"/>
              </a:spcAft>
            </a:pP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In gennaio il tasso di disoccupazione generale si colloca al 7,2% come in dicembre. Cresce invece il tasso disoccupazione giovanile che passa dal 21,6% di dicembre al 21,8% di gennaio e cresce lievemente il tasso di inattività (dal 33,1% di dicembre al 33,3% di gennaio).</a:t>
            </a:r>
          </a:p>
          <a:p>
            <a:pPr marR="1532890" algn="just">
              <a:spcAft>
                <a:spcPts val="800"/>
              </a:spcAft>
            </a:pPr>
            <a:r>
              <a:rPr lang="it-IT" sz="900" dirty="0">
                <a:solidFill>
                  <a:srgbClr val="032E5F"/>
                </a:solidFill>
                <a:latin typeface="Arial" panose="020B0604020202020204" pitchFamily="34" charset="0"/>
                <a:ea typeface="Calibri" panose="020F0502020204030204" pitchFamily="34" charset="0"/>
                <a:cs typeface="Arial" panose="020B0604020202020204" pitchFamily="34" charset="0"/>
              </a:rPr>
              <a:t>L’indice di fiducia relativo ai consumatori aumenta da 96,4 a 97,0, mentre cala il clima di fiducia delle imprese che scende da 97,9 di gennaio a 95,8 di febbraio e a ciò si aggiunge che il peggioramento riguarda tutti i quattro settori economici indagati.</a:t>
            </a:r>
          </a:p>
          <a:p>
            <a:pPr marR="1532890" algn="just">
              <a:lnSpc>
                <a:spcPct val="107000"/>
              </a:lnSpc>
              <a:spcAft>
                <a:spcPts val="800"/>
              </a:spcAft>
            </a:pP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Segnaposto testo 9">
            <a:extLst>
              <a:ext uri="{FF2B5EF4-FFF2-40B4-BE49-F238E27FC236}">
                <a16:creationId xmlns="" xmlns:a16="http://schemas.microsoft.com/office/drawing/2014/main" id="{315D49F6-3928-3FAA-48C1-ECBC954BBE31}"/>
              </a:ext>
            </a:extLst>
          </p:cNvPr>
          <p:cNvSpPr txBox="1">
            <a:spLocks/>
          </p:cNvSpPr>
          <p:nvPr/>
        </p:nvSpPr>
        <p:spPr>
          <a:xfrm>
            <a:off x="4000500" y="8344282"/>
            <a:ext cx="1056535" cy="207896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rgbClr val="002E5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it-IT" sz="800" b="1" u="sng" dirty="0"/>
              <a:t>Nota: </a:t>
            </a:r>
            <a:r>
              <a:rPr lang="it-IT" sz="800" dirty="0"/>
              <a:t>I valori espressi derivano dall’analisi degli spostamenti nel territorio nazionale, da e verso l’Europa e i paesi d’oltreoceano. Come per il BTT i valori continuano a rapportarsi al 2019 considerando quest’ultimo 100. </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797" y="5459002"/>
            <a:ext cx="3993322" cy="2834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799" y="8272723"/>
            <a:ext cx="2330771" cy="15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320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 xmlns:a16="http://schemas.microsoft.com/office/drawing/2014/main" id="{D6006B81-9C19-390C-7401-D4A82C3C73CE}"/>
              </a:ext>
            </a:extLst>
          </p:cNvPr>
          <p:cNvSpPr>
            <a:spLocks noGrp="1"/>
          </p:cNvSpPr>
          <p:nvPr>
            <p:ph type="title"/>
          </p:nvPr>
        </p:nvSpPr>
        <p:spPr/>
        <p:txBody>
          <a:bodyPr>
            <a:normAutofit fontScale="90000"/>
          </a:bodyPr>
          <a:lstStyle/>
          <a:p>
            <a:r>
              <a:rPr lang="it-IT" dirty="0"/>
              <a:t>BTT ANNO 2020-2023</a:t>
            </a:r>
          </a:p>
        </p:txBody>
      </p:sp>
      <p:sp>
        <p:nvSpPr>
          <p:cNvPr id="11" name="Segnaposto testo 9">
            <a:extLst>
              <a:ext uri="{FF2B5EF4-FFF2-40B4-BE49-F238E27FC236}">
                <a16:creationId xmlns="" xmlns:a16="http://schemas.microsoft.com/office/drawing/2014/main" id="{315D49F6-3928-3FAA-48C1-ECBC954BBE31}"/>
              </a:ext>
            </a:extLst>
          </p:cNvPr>
          <p:cNvSpPr txBox="1">
            <a:spLocks/>
          </p:cNvSpPr>
          <p:nvPr/>
        </p:nvSpPr>
        <p:spPr>
          <a:xfrm>
            <a:off x="528275" y="1380324"/>
            <a:ext cx="5822178" cy="208133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rgbClr val="002E5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r>
              <a:rPr lang="it-IT" b="1" u="sng" dirty="0"/>
              <a:t>Business Travel Trend</a:t>
            </a:r>
          </a:p>
          <a:p>
            <a:pPr algn="just"/>
            <a:r>
              <a:rPr lang="it-IT" dirty="0"/>
              <a:t>Il BTT di Uvet GBT, è un indice numerico che fotografa l’andamento mensile del Business Travel. L’indice si rapporta alla corrispondente estrazione dati del 2019 considerando quest’ultima sempre a valore 100. In sintesi l’analisi di un valore (numero transazioni, spesa globale o spesa media per transazione) in viaggi d’affari se viene sintetizzata con indice 109  indica, secondo il nostro osservatorio, un incremento del  9% rispetto al suo corrispettivo. L’attribuzione 100 ai dati 2019 rappresenta un punto di partenza convenzionale, una sorta di unità di misura di base che il BTT adotta per esprimere gli andamenti mensili attuali e per il prossimo futuro. L’indicazione periodica del BTT, nel tempo, delinea un trend correlato all’andamento dell’economia.</a:t>
            </a:r>
          </a:p>
          <a:p>
            <a:pPr algn="just"/>
            <a:r>
              <a:rPr lang="it-IT" dirty="0"/>
              <a:t>Il BTT è quindi la sintesi di un comportamento rispetto ad una scala che per convenzione è stata costruita sul periodo </a:t>
            </a:r>
            <a:r>
              <a:rPr lang="it-IT" dirty="0" err="1"/>
              <a:t>pre</a:t>
            </a:r>
            <a:r>
              <a:rPr lang="it-IT" dirty="0"/>
              <a:t>-pandemia all’interno di un cluster omogeneo e altamente rappresentativo del mercato dei viaggi d’affari.</a:t>
            </a:r>
          </a:p>
          <a:p>
            <a:pPr algn="just"/>
            <a:r>
              <a:rPr lang="it-IT" dirty="0"/>
              <a:t>L’abitudine alla sua rapida consultazione ci dirà in qualsiasi momento se il business </a:t>
            </a:r>
            <a:r>
              <a:rPr lang="it-IT" dirty="0" err="1"/>
              <a:t>travel</a:t>
            </a:r>
            <a:r>
              <a:rPr lang="it-IT" dirty="0"/>
              <a:t> sta andando meglio o peggio sia in rapporto all’indice 100 sia nelle differenza verso il mese o anno precedente .</a:t>
            </a:r>
          </a:p>
        </p:txBody>
      </p:sp>
      <p:sp>
        <p:nvSpPr>
          <p:cNvPr id="13" name="Segnaposto testo 9">
            <a:extLst>
              <a:ext uri="{FF2B5EF4-FFF2-40B4-BE49-F238E27FC236}">
                <a16:creationId xmlns="" xmlns:a16="http://schemas.microsoft.com/office/drawing/2014/main" id="{315D49F6-3928-3FAA-48C1-ECBC954BBE31}"/>
              </a:ext>
            </a:extLst>
          </p:cNvPr>
          <p:cNvSpPr txBox="1">
            <a:spLocks/>
          </p:cNvSpPr>
          <p:nvPr/>
        </p:nvSpPr>
        <p:spPr>
          <a:xfrm>
            <a:off x="564558" y="3461658"/>
            <a:ext cx="2358007" cy="207896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rgbClr val="002E5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r>
              <a:rPr lang="it-IT" b="1" u="sng" dirty="0"/>
              <a:t>Business Travel Trend annuale 2020-2023</a:t>
            </a:r>
          </a:p>
          <a:p>
            <a:pPr algn="just"/>
            <a:r>
              <a:rPr lang="it-IT" dirty="0"/>
              <a:t>Il BTT degli ultimi quattro anni mostra chiaramente la dimensione dell’impatto dovuto alla crisi pandemica. Le transazioni nel 20 e 21 hanno generato un indice 31 e 33 mentre quelle del 22 e 23 segnano la ripresa dei viaggi d’affari con 62 e 73.  I prezzi medi sono quindi cresciuti costantemente, toccando il loro massimo nel 22 (</a:t>
            </a:r>
            <a:r>
              <a:rPr lang="it-IT" dirty="0" err="1"/>
              <a:t>ind</a:t>
            </a:r>
            <a:r>
              <a:rPr lang="it-IT" dirty="0"/>
              <a:t> 127). Il 2023 mostra infatti i primi timidi segnali di riduzione della spinta inflattiva e speculativa . Lo scorso anno mostra un ulteriore crescita degli indici sia in volume che in valore.  </a:t>
            </a:r>
          </a:p>
        </p:txBody>
      </p:sp>
      <p:sp>
        <p:nvSpPr>
          <p:cNvPr id="15" name="Segnaposto testo 9">
            <a:extLst>
              <a:ext uri="{FF2B5EF4-FFF2-40B4-BE49-F238E27FC236}">
                <a16:creationId xmlns="" xmlns:a16="http://schemas.microsoft.com/office/drawing/2014/main" id="{315D49F6-3928-3FAA-48C1-ECBC954BBE31}"/>
              </a:ext>
            </a:extLst>
          </p:cNvPr>
          <p:cNvSpPr txBox="1">
            <a:spLocks/>
          </p:cNvSpPr>
          <p:nvPr/>
        </p:nvSpPr>
        <p:spPr>
          <a:xfrm>
            <a:off x="564557" y="5552603"/>
            <a:ext cx="5822178" cy="400686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rgbClr val="002E5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R="1536065" algn="just" defTabSz="457200">
              <a:lnSpc>
                <a:spcPct val="106000"/>
              </a:lnSpc>
              <a:spcBef>
                <a:spcPts val="0"/>
              </a:spcBef>
            </a:pPr>
            <a:r>
              <a:rPr lang="it-IT" b="1" u="sng" dirty="0"/>
              <a:t>Il Campione e i Dati</a:t>
            </a:r>
            <a:endParaRPr lang="en-US" b="1" u="sng" dirty="0"/>
          </a:p>
          <a:p>
            <a:pPr algn="just" defTabSz="457200">
              <a:lnSpc>
                <a:spcPct val="107000"/>
              </a:lnSpc>
              <a:spcBef>
                <a:spcPts val="0"/>
              </a:spcBef>
            </a:pPr>
            <a:r>
              <a:rPr lang="it-IT" dirty="0"/>
              <a:t>Tutti gli indici derivano da un campione estremamente significativo ma, soprattutto, omogeneo. In sintesi fanno parte dell’analisi un mix di aziende grandi, medie e piccole che si sono costantemente avvalse dei servizi Uvet-GBT negli 19-24.</a:t>
            </a:r>
            <a:endParaRPr lang="en-US" dirty="0"/>
          </a:p>
          <a:p>
            <a:pPr algn="just" defTabSz="457200">
              <a:lnSpc>
                <a:spcPct val="107000"/>
              </a:lnSpc>
              <a:spcBef>
                <a:spcPts val="0"/>
              </a:spcBef>
            </a:pPr>
            <a:r>
              <a:rPr lang="it-IT" dirty="0"/>
              <a:t>Gli indici scaturiscono dall’analisi in Volume e Valore, nazionale e internazionale, del trasporto aereo e ferroviario, dei pernottamenti alberghieri e noleggio autovetture. </a:t>
            </a:r>
            <a:endParaRPr lang="en-US" dirty="0"/>
          </a:p>
          <a:p>
            <a:pPr algn="just" defTabSz="457200">
              <a:lnSpc>
                <a:spcPct val="107000"/>
              </a:lnSpc>
              <a:spcBef>
                <a:spcPts val="0"/>
              </a:spcBef>
            </a:pPr>
            <a:r>
              <a:rPr lang="it-IT" dirty="0"/>
              <a:t>Il Campione esclude le variabili aziendali come ad esempio di crescita dovuta all’acquisizione di nuovi clienti o business. Per tale ragione il BTT non mostra l’andamento di Uvet-GBT ma quello del Business Travel in generale.</a:t>
            </a:r>
            <a:endParaRPr lang="en-US" dirty="0"/>
          </a:p>
          <a:p>
            <a:pPr marR="1536065" algn="just" defTabSz="457200">
              <a:lnSpc>
                <a:spcPct val="106000"/>
              </a:lnSpc>
              <a:spcBef>
                <a:spcPts val="0"/>
              </a:spcBef>
            </a:pPr>
            <a:endParaRPr lang="it-IT" b="1" u="sng" dirty="0">
              <a:solidFill>
                <a:srgbClr val="000000"/>
              </a:solidFill>
              <a:ea typeface="Calibri" panose="020F0502020204030204" pitchFamily="34" charset="0"/>
            </a:endParaRPr>
          </a:p>
          <a:p>
            <a:pPr marR="1536065" algn="just" defTabSz="457200">
              <a:lnSpc>
                <a:spcPct val="106000"/>
              </a:lnSpc>
              <a:spcBef>
                <a:spcPts val="0"/>
              </a:spcBef>
            </a:pPr>
            <a:r>
              <a:rPr lang="it-IT" b="1" u="sng" dirty="0"/>
              <a:t>Periodicità e diffusione</a:t>
            </a:r>
            <a:endParaRPr lang="en-US" b="1" u="sng" dirty="0"/>
          </a:p>
          <a:p>
            <a:pPr marR="2540" algn="just" defTabSz="457200">
              <a:lnSpc>
                <a:spcPct val="106000"/>
              </a:lnSpc>
              <a:spcBef>
                <a:spcPts val="0"/>
              </a:spcBef>
            </a:pPr>
            <a:r>
              <a:rPr lang="it-IT" dirty="0"/>
              <a:t>Il BTT è diffuso con frequenza mensile attraverso i canali Uvet e i media. Gli indici sono completati dall’indicazione di variabili sopraggiunte nel mese di riferimento e correlati agli indicatori macro economici più recenti.</a:t>
            </a:r>
            <a:endParaRPr lang="en-US" dirty="0"/>
          </a:p>
          <a:p>
            <a:pPr marR="1536065" algn="just" defTabSz="457200">
              <a:lnSpc>
                <a:spcPct val="106000"/>
              </a:lnSpc>
              <a:spcBef>
                <a:spcPts val="0"/>
              </a:spcBef>
            </a:pPr>
            <a:endParaRPr lang="it-IT" dirty="0"/>
          </a:p>
          <a:p>
            <a:pPr marR="1536065" algn="just" defTabSz="457200">
              <a:lnSpc>
                <a:spcPct val="106000"/>
              </a:lnSpc>
              <a:spcBef>
                <a:spcPts val="0"/>
              </a:spcBef>
            </a:pPr>
            <a:r>
              <a:rPr lang="it-IT" b="1" u="sng" dirty="0"/>
              <a:t>CSP</a:t>
            </a:r>
            <a:endParaRPr lang="en-US" b="1" u="sng" dirty="0"/>
          </a:p>
          <a:p>
            <a:pPr marR="2540" algn="just" defTabSz="457200">
              <a:lnSpc>
                <a:spcPct val="106000"/>
              </a:lnSpc>
              <a:spcBef>
                <a:spcPts val="0"/>
              </a:spcBef>
            </a:pPr>
            <a:r>
              <a:rPr lang="it-IT" dirty="0"/>
              <a:t>Il Centro Studi Promotor è un dipartimento di studi e analisi di mercato all’interno di Econometrica del Gruppo Uvet. Il CSP svolge la propria attività in molti settori e con una forte focalizzazione nel il mondo </a:t>
            </a:r>
            <a:r>
              <a:rPr lang="it-IT" dirty="0" err="1"/>
              <a:t>dell’automotive</a:t>
            </a:r>
            <a:r>
              <a:rPr lang="it-IT" dirty="0"/>
              <a:t>. La pubblicazione mensile di “Dati e Analisi” è da anni il principale riferimento economico-produttivo dell’industria automobilistica. </a:t>
            </a:r>
          </a:p>
          <a:p>
            <a:pPr marR="2540" algn="just" defTabSz="457200">
              <a:lnSpc>
                <a:spcPct val="106000"/>
              </a:lnSpc>
              <a:spcBef>
                <a:spcPts val="0"/>
              </a:spcBef>
            </a:pPr>
            <a:endParaRPr lang="it-IT" dirty="0"/>
          </a:p>
          <a:p>
            <a:pPr marR="1536065" algn="just" defTabSz="457200">
              <a:lnSpc>
                <a:spcPct val="106000"/>
              </a:lnSpc>
              <a:spcBef>
                <a:spcPts val="0"/>
              </a:spcBef>
            </a:pPr>
            <a:r>
              <a:rPr lang="it-IT" b="1" u="sng" dirty="0"/>
              <a:t>Il Gruppo Uvet</a:t>
            </a:r>
            <a:endParaRPr lang="en-US" b="1" u="sng" dirty="0"/>
          </a:p>
          <a:p>
            <a:pPr marR="2540" algn="just" defTabSz="457200">
              <a:lnSpc>
                <a:spcPct val="106000"/>
              </a:lnSpc>
              <a:spcBef>
                <a:spcPts val="0"/>
              </a:spcBef>
            </a:pPr>
            <a:r>
              <a:rPr lang="it-IT" dirty="0"/>
              <a:t>Il Gruppo Uvet è il polo italiano del turismo, leader nella fornitura di servizi e soluzioni innovative per viaggi </a:t>
            </a:r>
            <a:r>
              <a:rPr lang="it-IT" dirty="0" err="1"/>
              <a:t>leisure</a:t>
            </a:r>
            <a:r>
              <a:rPr lang="it-IT" dirty="0"/>
              <a:t>, </a:t>
            </a:r>
            <a:r>
              <a:rPr lang="it-IT" dirty="0" err="1"/>
              <a:t>mobility</a:t>
            </a:r>
            <a:r>
              <a:rPr lang="it-IT" dirty="0"/>
              <a:t> management, eventi, mice e </a:t>
            </a:r>
            <a:r>
              <a:rPr lang="it-IT" dirty="0" err="1"/>
              <a:t>pharma</a:t>
            </a:r>
            <a:r>
              <a:rPr lang="it-IT" dirty="0"/>
              <a:t>. È presente in molti mercati europei. Al suo interno sono compresi tour operator </a:t>
            </a:r>
            <a:r>
              <a:rPr lang="it-IT" dirty="0" err="1"/>
              <a:t>Settemari</a:t>
            </a:r>
            <a:r>
              <a:rPr lang="it-IT" dirty="0"/>
              <a:t> e Amo il Mondo, il network di agenzie a brand Uvet Viaggi e Turismo, Uvet Network, Last Minute Tour e la società di gestione alberghiera Uvet Hotel Company. Per ulteriori approfondimenti visitate il sito uvet.com</a:t>
            </a:r>
          </a:p>
          <a:p>
            <a:pPr marR="2540" algn="just" defTabSz="457200">
              <a:lnSpc>
                <a:spcPct val="106000"/>
              </a:lnSpc>
              <a:spcBef>
                <a:spcPts val="0"/>
              </a:spcBef>
            </a:pPr>
            <a:endParaRPr lang="it-IT" dirty="0"/>
          </a:p>
          <a:p>
            <a:pPr marR="2540" algn="just" defTabSz="457200">
              <a:lnSpc>
                <a:spcPct val="106000"/>
              </a:lnSpc>
              <a:spcBef>
                <a:spcPts val="0"/>
              </a:spcBef>
            </a:pPr>
            <a:r>
              <a:rPr lang="it-IT" dirty="0"/>
              <a:t>Per ulteriori informazioni:</a:t>
            </a:r>
          </a:p>
          <a:p>
            <a:pPr algn="just" defTabSz="457200">
              <a:lnSpc>
                <a:spcPct val="100000"/>
              </a:lnSpc>
              <a:spcBef>
                <a:spcPts val="0"/>
              </a:spcBef>
            </a:pPr>
            <a:r>
              <a:rPr lang="it-IT" sz="1000" u="sng" dirty="0">
                <a:solidFill>
                  <a:srgbClr val="44546A">
                    <a:lumMod val="50000"/>
                  </a:srgbClr>
                </a:solidFill>
                <a:cs typeface="Arial" panose="020B0604020202020204" pitchFamily="34" charset="0"/>
                <a:hlinkClick r:id="rId2"/>
              </a:rPr>
              <a:t>direzione.marketing@uvetgbt.com</a:t>
            </a:r>
            <a:endParaRPr lang="it-IT" sz="1000" u="sng" dirty="0">
              <a:solidFill>
                <a:srgbClr val="44546A">
                  <a:lumMod val="50000"/>
                </a:srgbClr>
              </a:solidFill>
              <a:cs typeface="Arial" panose="020B0604020202020204" pitchFamily="34" charset="0"/>
            </a:endParaRPr>
          </a:p>
          <a:p>
            <a:pPr algn="just" defTabSz="457200">
              <a:lnSpc>
                <a:spcPct val="100000"/>
              </a:lnSpc>
              <a:spcBef>
                <a:spcPts val="0"/>
              </a:spcBef>
            </a:pPr>
            <a:r>
              <a:rPr lang="en-US" sz="1000" u="sng" dirty="0">
                <a:solidFill>
                  <a:srgbClr val="000000"/>
                </a:solidFill>
                <a:ea typeface="Times New Roman" panose="02020603050405020304" pitchFamily="18" charset="0"/>
                <a:cs typeface="Arial" panose="020B0604020202020204" pitchFamily="34" charset="0"/>
                <a:hlinkClick r:id="rId3"/>
              </a:rPr>
              <a:t>info@centrostudipromotor.com</a:t>
            </a:r>
            <a:endParaRPr lang="en-US" sz="1000" dirty="0">
              <a:solidFill>
                <a:prstClr val="white"/>
              </a:solidFill>
              <a:ea typeface="Calibri" panose="020F0502020204030204" pitchFamily="34" charset="0"/>
              <a:cs typeface="Arial" panose="020B0604020202020204" pitchFamily="34" charset="0"/>
            </a:endParaRPr>
          </a:p>
          <a:p>
            <a:pPr marR="2540" algn="just" defTabSz="457200">
              <a:lnSpc>
                <a:spcPct val="106000"/>
              </a:lnSpc>
              <a:spcBef>
                <a:spcPts val="0"/>
              </a:spcBef>
            </a:pPr>
            <a:endParaRPr lang="it-IT" dirty="0"/>
          </a:p>
          <a:p>
            <a:pPr algn="just"/>
            <a:endParaRPr lang="it-IT" dirty="0"/>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2565" y="3358146"/>
            <a:ext cx="3555873" cy="231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8860572"/>
      </p:ext>
    </p:extLst>
  </p:cSld>
  <p:clrMapOvr>
    <a:masterClrMapping/>
  </p:clrMapOvr>
</p:sld>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322</TotalTime>
  <Words>990</Words>
  <Application>Microsoft Office PowerPoint</Application>
  <PresentationFormat>A4 (21x29,7 cm)</PresentationFormat>
  <Paragraphs>40</Paragraphs>
  <Slides>3</Slides>
  <Notes>1</Notes>
  <HiddenSlides>0</HiddenSlides>
  <MMClips>0</MMClips>
  <ScaleCrop>false</ScaleCrop>
  <HeadingPairs>
    <vt:vector size="4" baseType="variant">
      <vt:variant>
        <vt:lpstr>Tema</vt:lpstr>
      </vt:variant>
      <vt:variant>
        <vt:i4>2</vt:i4>
      </vt:variant>
      <vt:variant>
        <vt:lpstr>Titoli diapositive</vt:lpstr>
      </vt:variant>
      <vt:variant>
        <vt:i4>3</vt:i4>
      </vt:variant>
    </vt:vector>
  </HeadingPairs>
  <TitlesOfParts>
    <vt:vector size="5" baseType="lpstr">
      <vt:lpstr>Personalizza struttura</vt:lpstr>
      <vt:lpstr>1_Personalizza struttura</vt:lpstr>
      <vt:lpstr>#02</vt:lpstr>
      <vt:lpstr> Il BTT di Febbraio sfiora i livelli pre-pandemia</vt:lpstr>
      <vt:lpstr>BTT ANNO 2020-2023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Lorenzo Baroni</dc:creator>
  <cp:lastModifiedBy>Camisasca, Giorgia</cp:lastModifiedBy>
  <cp:revision>198</cp:revision>
  <cp:lastPrinted>2023-08-04T13:17:40Z</cp:lastPrinted>
  <dcterms:created xsi:type="dcterms:W3CDTF">2023-03-07T12:43:27Z</dcterms:created>
  <dcterms:modified xsi:type="dcterms:W3CDTF">2024-03-06T14:19:29Z</dcterms:modified>
</cp:coreProperties>
</file>